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</p:sldMasterIdLst>
  <p:notesMasterIdLst>
    <p:notesMasterId r:id="rId30"/>
  </p:notesMasterIdLst>
  <p:sldIdLst>
    <p:sldId id="270" r:id="rId2"/>
    <p:sldId id="283" r:id="rId3"/>
    <p:sldId id="289" r:id="rId4"/>
    <p:sldId id="276" r:id="rId5"/>
    <p:sldId id="290" r:id="rId6"/>
    <p:sldId id="311" r:id="rId7"/>
    <p:sldId id="296" r:id="rId8"/>
    <p:sldId id="306" r:id="rId9"/>
    <p:sldId id="291" r:id="rId10"/>
    <p:sldId id="321" r:id="rId11"/>
    <p:sldId id="316" r:id="rId12"/>
    <p:sldId id="322" r:id="rId13"/>
    <p:sldId id="324" r:id="rId14"/>
    <p:sldId id="312" r:id="rId15"/>
    <p:sldId id="320" r:id="rId16"/>
    <p:sldId id="323" r:id="rId17"/>
    <p:sldId id="285" r:id="rId18"/>
    <p:sldId id="307" r:id="rId19"/>
    <p:sldId id="314" r:id="rId20"/>
    <p:sldId id="315" r:id="rId21"/>
    <p:sldId id="317" r:id="rId22"/>
    <p:sldId id="318" r:id="rId23"/>
    <p:sldId id="319" r:id="rId24"/>
    <p:sldId id="325" r:id="rId25"/>
    <p:sldId id="326" r:id="rId26"/>
    <p:sldId id="304" r:id="rId27"/>
    <p:sldId id="31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307D"/>
    <a:srgbClr val="FFFFFF"/>
    <a:srgbClr val="F6F4F7"/>
    <a:srgbClr val="93549F"/>
    <a:srgbClr val="FEFDFF"/>
    <a:srgbClr val="E1D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64"/>
    <p:restoredTop sz="86378"/>
  </p:normalViewPr>
  <p:slideViewPr>
    <p:cSldViewPr snapToGrid="0" snapToObjects="1">
      <p:cViewPr varScale="1">
        <p:scale>
          <a:sx n="118" d="100"/>
          <a:sy n="118" d="100"/>
        </p:scale>
        <p:origin x="240" y="432"/>
      </p:cViewPr>
      <p:guideLst/>
    </p:cSldViewPr>
  </p:slideViewPr>
  <p:outlineViewPr>
    <p:cViewPr>
      <p:scale>
        <a:sx n="33" d="100"/>
        <a:sy n="33" d="100"/>
      </p:scale>
      <p:origin x="0" y="-114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51940-DB52-3B48-AABB-9C7938529E4E}" type="datetimeFigureOut">
              <a:rPr kumimoji="1" lang="zh-CN" altLang="en-US" smtClean="0"/>
              <a:t>2023/6/6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8717E-F74C-4246-A795-6577BEDC83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5298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7801A0AD-A4D9-2B48-AB5E-2388481E37AE}"/>
              </a:ext>
            </a:extLst>
          </p:cNvPr>
          <p:cNvGrpSpPr/>
          <p:nvPr userDrawn="1"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7A9D506-C91D-DF44-8641-48F37CD3C15A}"/>
                </a:ext>
              </a:extLst>
            </p:cNvPr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A1E2328B-A4C4-764E-ACC8-998B2E63C537}"/>
                </a:ext>
              </a:extLst>
            </p:cNvPr>
            <p:cNvSpPr/>
            <p:nvPr userDrawn="1"/>
          </p:nvSpPr>
          <p:spPr>
            <a:xfrm>
              <a:off x="599225" y="1921565"/>
              <a:ext cx="821803" cy="867934"/>
            </a:xfrm>
            <a:prstGeom prst="halfFrame">
              <a:avLst>
                <a:gd name="adj1" fmla="val 23474"/>
                <a:gd name="adj2" fmla="val 234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533506A-6FCC-464D-8406-9673E74408CF}"/>
                </a:ext>
              </a:extLst>
            </p:cNvPr>
            <p:cNvSpPr/>
            <p:nvPr userDrawn="1"/>
          </p:nvSpPr>
          <p:spPr>
            <a:xfrm>
              <a:off x="10161778" y="3614195"/>
              <a:ext cx="1430996" cy="210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94A483F-9AA2-A24C-BA23-AD5256267A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51" y="399605"/>
            <a:ext cx="2538904" cy="107441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3FE9298-60C2-9548-BC1E-E8694904B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169" y="2028084"/>
            <a:ext cx="10265664" cy="1356406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>
              <a:defRPr lang="en-US" altLang="en-US" sz="3600" b="0" kern="1200" cap="all" dirty="0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03A73B5-4CCB-264A-803E-B46FEDFF9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169" y="3819054"/>
            <a:ext cx="10265664" cy="134099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FB8BDD-FC0A-384D-B32A-D2CC0933A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2023/6/6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A11234-2E12-B147-A4FF-3B498979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FFF194-7BE9-7440-90F5-0BA3D1B44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499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395677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496241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2023/6/6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C31443F-5E2C-E54C-9450-204B550B7026}"/>
              </a:ext>
            </a:extLst>
          </p:cNvPr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97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2023/6/6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D92ADC6-CE60-BE46-B46D-E72C08A66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27691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5BC0A53C-150C-A541-93A8-A5B4C7EFDD96}"/>
              </a:ext>
            </a:extLst>
          </p:cNvPr>
          <p:cNvSpPr>
            <a:spLocks noChangeAspect="1"/>
          </p:cNvSpPr>
          <p:nvPr userDrawn="1"/>
        </p:nvSpPr>
        <p:spPr>
          <a:xfrm>
            <a:off x="8884030" y="675726"/>
            <a:ext cx="88976" cy="791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Vertical Title 1">
            <a:extLst>
              <a:ext uri="{FF2B5EF4-FFF2-40B4-BE49-F238E27FC236}">
                <a16:creationId xmlns:a16="http://schemas.microsoft.com/office/drawing/2014/main" id="{9D3F700B-2D07-A448-9622-360F28D96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69649" y="675726"/>
            <a:ext cx="1899496" cy="5183073"/>
          </a:xfrm>
          <a:prstGeom prst="rect">
            <a:avLst/>
          </a:prstGeom>
        </p:spPr>
        <p:txBody>
          <a:bodyPr vert="eaVert" anchor="b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5F0B6C42-B8E7-1C45-A053-18F7FE5B2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791611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C89D33-28DC-B746-AE7D-E6085CC30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2023/6/6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E1EF53-0E9B-E243-B4F1-B1C7F0BD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3DA247-823F-034B-AEC0-494674B6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564E91E-AD25-E84D-B251-2B169689F71C}"/>
              </a:ext>
            </a:extLst>
          </p:cNvPr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44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77" y="2180498"/>
            <a:ext cx="10521387" cy="36783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B3414000-0475-7845-9508-337FFFC1B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2265DA69-D9B6-384B-91FC-5C225D98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2023/6/6</a:t>
            </a:fld>
            <a:endParaRPr kumimoji="1" lang="zh-CN" altLang="en-US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198CD9FF-6143-0B4F-B35B-FC5B48F32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B99E00C6-785E-8740-9B07-6D282AB5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990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727754-C851-C341-8EC8-C90F9BC75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3F81271-2815-9B4A-9DE1-54434A60C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5597317"/>
            <a:ext cx="2844799" cy="365125"/>
          </a:xfrm>
        </p:spPr>
        <p:txBody>
          <a:bodyPr/>
          <a:lstStyle/>
          <a:p>
            <a:fld id="{E4551058-E5DB-324A-A8E9-6D3BEF243C3B}" type="datetimeFigureOut">
              <a:rPr kumimoji="1" lang="zh-CN" altLang="en-US" smtClean="0"/>
              <a:t>2023/6/6</a:t>
            </a:fld>
            <a:endParaRPr kumimoji="1" lang="zh-CN" alt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57A6457-265E-454A-8DEA-AC0A1AAC3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1882" y="5592991"/>
            <a:ext cx="6066519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7055F7E-60B7-6A43-A3E4-C6F9DC89F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597317"/>
            <a:ext cx="1052508" cy="365125"/>
          </a:xfrm>
        </p:spPr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D989D6D-F1B5-F54E-813A-CCB6A463D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23D49990-DD79-AF4A-809C-C7A68D94B066}"/>
              </a:ext>
            </a:extLst>
          </p:cNvPr>
          <p:cNvSpPr/>
          <p:nvPr userDrawn="1"/>
        </p:nvSpPr>
        <p:spPr>
          <a:xfrm rot="5400000">
            <a:off x="-2692137" y="3263038"/>
            <a:ext cx="6858000" cy="33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86C05D-29C6-DD43-A707-AAD5F66C1615}"/>
              </a:ext>
            </a:extLst>
          </p:cNvPr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59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EA6CC6FD-0536-1042-94FB-7B29BCD323E4}"/>
              </a:ext>
            </a:extLst>
          </p:cNvPr>
          <p:cNvGrpSpPr/>
          <p:nvPr userDrawn="1"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BB59113-F03A-6147-A467-92DB82160BCD}"/>
                </a:ext>
              </a:extLst>
            </p:cNvPr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C3E5866-268A-1A4A-BD63-7247C0C32E7C}"/>
                </a:ext>
              </a:extLst>
            </p:cNvPr>
            <p:cNvSpPr/>
            <p:nvPr userDrawn="1"/>
          </p:nvSpPr>
          <p:spPr>
            <a:xfrm>
              <a:off x="599227" y="1921566"/>
              <a:ext cx="192900" cy="1903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B3AEDE27-05BC-DA44-AA23-81C54830A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169" y="2028083"/>
            <a:ext cx="10265664" cy="1376851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>
              <a:defRPr lang="en-US" altLang="en-US" sz="3600" b="0" kern="1200" cap="all" dirty="0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8DDB4CB7-B75A-CF44-8C12-E3DE32CE3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169" y="3830629"/>
            <a:ext cx="10265664" cy="134099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27" name="日期占位符 10">
            <a:extLst>
              <a:ext uri="{FF2B5EF4-FFF2-40B4-BE49-F238E27FC236}">
                <a16:creationId xmlns:a16="http://schemas.microsoft.com/office/drawing/2014/main" id="{2D4038F2-9086-4849-856C-3F44B96D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3545" y="5597323"/>
            <a:ext cx="2523280" cy="365125"/>
          </a:xfrm>
        </p:spPr>
        <p:txBody>
          <a:bodyPr/>
          <a:lstStyle/>
          <a:p>
            <a:fld id="{E4551058-E5DB-324A-A8E9-6D3BEF243C3B}" type="datetimeFigureOut">
              <a:rPr kumimoji="1" lang="zh-CN" altLang="en-US" smtClean="0"/>
              <a:t>2023/6/6</a:t>
            </a:fld>
            <a:endParaRPr kumimoji="1" lang="zh-CN" altLang="en-US"/>
          </a:p>
        </p:txBody>
      </p:sp>
      <p:sp>
        <p:nvSpPr>
          <p:cNvPr id="28" name="页脚占位符 11">
            <a:extLst>
              <a:ext uri="{FF2B5EF4-FFF2-40B4-BE49-F238E27FC236}">
                <a16:creationId xmlns:a16="http://schemas.microsoft.com/office/drawing/2014/main" id="{0ED79189-463D-A34A-93FE-02DAF3CA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377" y="5592997"/>
            <a:ext cx="658550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29" name="灯片编号占位符 12">
            <a:extLst>
              <a:ext uri="{FF2B5EF4-FFF2-40B4-BE49-F238E27FC236}">
                <a16:creationId xmlns:a16="http://schemas.microsoft.com/office/drawing/2014/main" id="{81D88334-B4F7-F340-8AA4-0865A0C0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51493" y="5597323"/>
            <a:ext cx="1203271" cy="365125"/>
          </a:xfrm>
        </p:spPr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9F3DE6-D971-6546-AD7E-4FD54F33CDE7}"/>
              </a:ext>
            </a:extLst>
          </p:cNvPr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67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4"/>
            <a:ext cx="5422391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2023/6/6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90C7D26-A2BB-CE43-BB2A-2808F22C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14618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2250894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2250894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2023/6/6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5155F9-0BCA-F049-9D40-4CF28F90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06004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2023/6/6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31502A-7294-9848-AFF1-6116ACE1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57521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2023/6/6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9AF46F-872C-C04A-AF83-BC1E8674B16A}"/>
              </a:ext>
            </a:extLst>
          </p:cNvPr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8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DD0108F8-765A-DF43-9CAF-934132882EE3}"/>
              </a:ext>
            </a:extLst>
          </p:cNvPr>
          <p:cNvSpPr>
            <a:spLocks noChangeAspect="1"/>
          </p:cNvSpPr>
          <p:nvPr userDrawn="1"/>
        </p:nvSpPr>
        <p:spPr>
          <a:xfrm>
            <a:off x="447816" y="4914808"/>
            <a:ext cx="385561" cy="10322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463" y="4928762"/>
            <a:ext cx="10333301" cy="6531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5C307D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1463" y="5581910"/>
            <a:ext cx="10333301" cy="36512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rgbClr val="5C307D"/>
                </a:solidFill>
              </a:defRPr>
            </a:lvl1pPr>
            <a:lvl2pPr marL="457189" indent="0">
              <a:buNone/>
              <a:defRPr sz="11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23545" y="6060170"/>
            <a:ext cx="252328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4551058-E5DB-324A-A8E9-6D3BEF243C3B}" type="datetimeFigureOut">
              <a:rPr kumimoji="1" lang="zh-CN" altLang="en-US" smtClean="0"/>
              <a:t>2023/6/6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3377" y="6055844"/>
            <a:ext cx="65855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51493" y="6060170"/>
            <a:ext cx="120327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25F6F4-386D-EB45-974E-2539ED6C5D65}"/>
              </a:ext>
            </a:extLst>
          </p:cNvPr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74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6">
            <a:extLst>
              <a:ext uri="{FF2B5EF4-FFF2-40B4-BE49-F238E27FC236}">
                <a16:creationId xmlns:a16="http://schemas.microsoft.com/office/drawing/2014/main" id="{386CB2C2-B0CA-6B4C-9D67-BC3A516A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06" y="593424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376" y="2336003"/>
            <a:ext cx="10521388" cy="3154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3545" y="5597323"/>
            <a:ext cx="2523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4551058-E5DB-324A-A8E9-6D3BEF243C3B}" type="datetimeFigureOut">
              <a:rPr kumimoji="1" lang="zh-CN" altLang="en-US" smtClean="0"/>
              <a:t>2023/6/6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377" y="5592997"/>
            <a:ext cx="6585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1493" y="5597323"/>
            <a:ext cx="120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05D68B-2B7C-394A-9C3F-F982EDB21D95}"/>
              </a:ext>
            </a:extLst>
          </p:cNvPr>
          <p:cNvPicPr/>
          <p:nvPr userDrawn="1"/>
        </p:nvPicPr>
        <p:blipFill rotWithShape="1">
          <a:blip r:embed="rId1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281EDAD2-3671-BF43-AEFB-C5625113F562}"/>
              </a:ext>
            </a:extLst>
          </p:cNvPr>
          <p:cNvSpPr/>
          <p:nvPr userDrawn="1"/>
        </p:nvSpPr>
        <p:spPr>
          <a:xfrm>
            <a:off x="586670" y="651024"/>
            <a:ext cx="80595" cy="900000"/>
          </a:xfrm>
          <a:prstGeom prst="roundRect">
            <a:avLst>
              <a:gd name="adj" fmla="val 0"/>
            </a:avLst>
          </a:prstGeom>
          <a:solidFill>
            <a:srgbClr val="5C30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10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4" r:id="rId3"/>
    <p:sldLayoutId id="2147483865" r:id="rId4"/>
    <p:sldLayoutId id="2147483866" r:id="rId5"/>
    <p:sldLayoutId id="2147483868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</p:sldLayoutIdLst>
  <p:txStyles>
    <p:titleStyle>
      <a:lvl1pPr algn="l" defTabSz="457189" rtl="0" eaLnBrk="1" latinLnBrk="0" hangingPunct="1">
        <a:spcBef>
          <a:spcPct val="0"/>
        </a:spcBef>
        <a:buNone/>
        <a:defRPr sz="2800" b="0" kern="1200" cap="all">
          <a:solidFill>
            <a:srgbClr val="5C307D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92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84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978" indent="-269993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969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960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5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945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38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930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005E0-9377-9044-8967-57A4160651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cap="none" dirty="0" err="1"/>
              <a:t>monoRCore</a:t>
            </a:r>
            <a:r>
              <a:rPr kumimoji="1" lang="zh-CN" altLang="en-US" dirty="0"/>
              <a:t>模块化</a:t>
            </a:r>
            <a:r>
              <a:rPr kumimoji="1" lang="zh-CN" altLang="en-US" cap="none" dirty="0"/>
              <a:t>操作系统</a:t>
            </a:r>
            <a:r>
              <a:rPr kumimoji="1" lang="zh-CN" altLang="en-US" dirty="0"/>
              <a:t>的设计与完善</a:t>
            </a:r>
            <a:br>
              <a:rPr kumimoji="1" lang="en-US" altLang="zh-CN" dirty="0"/>
            </a:br>
            <a:r>
              <a:rPr kumimoji="1" lang="zh-CN" altLang="en-US" sz="2400" dirty="0"/>
              <a:t>毕业设计报告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56EDC8-6865-C043-9F52-A5101097F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清华大学计算机系 贾悦婷</a:t>
            </a:r>
            <a:endParaRPr kumimoji="1" lang="en-US" altLang="zh-CN" dirty="0"/>
          </a:p>
          <a:p>
            <a:r>
              <a:rPr kumimoji="1" lang="en-US" altLang="zh-CN" dirty="0"/>
              <a:t>2023</a:t>
            </a:r>
            <a:r>
              <a:rPr kumimoji="1" lang="zh-CN" altLang="en-US" dirty="0"/>
              <a:t>年</a:t>
            </a:r>
            <a:r>
              <a:rPr kumimoji="1" lang="en-US" altLang="zh-CN" dirty="0"/>
              <a:t>6</a:t>
            </a:r>
            <a:r>
              <a:rPr kumimoji="1" lang="zh-CN" altLang="en-US" dirty="0"/>
              <a:t>月</a:t>
            </a:r>
            <a:r>
              <a:rPr kumimoji="1" lang="en-US" altLang="zh-CN" dirty="0"/>
              <a:t>5</a:t>
            </a:r>
            <a:r>
              <a:rPr kumimoji="1" lang="zh-CN" altLang="en-US" dirty="0"/>
              <a:t>日</a:t>
            </a:r>
            <a:endParaRPr kumimoji="1" lang="en-US" altLang="zh-CN" dirty="0"/>
          </a:p>
          <a:p>
            <a:r>
              <a:rPr kumimoji="1" lang="zh-CN" altLang="en-US" dirty="0"/>
              <a:t>指导教师：陈渝</a:t>
            </a:r>
          </a:p>
        </p:txBody>
      </p:sp>
    </p:spTree>
    <p:extLst>
      <p:ext uri="{BB962C8B-B14F-4D97-AF65-F5344CB8AC3E}">
        <p14:creationId xmlns:p14="http://schemas.microsoft.com/office/powerpoint/2010/main" val="987923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0EE93DC-8C84-A944-8732-D51D2396D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monoRCore</a:t>
            </a:r>
            <a:r>
              <a:rPr kumimoji="1" lang="zh-CN" altLang="en-US" dirty="0"/>
              <a:t> 中没有实现页面置换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不处理缺页相关异常，遇到相关异常直接崩溃退出</a:t>
            </a:r>
            <a:endParaRPr kumimoji="1" lang="en-US" altLang="zh-CN" dirty="0"/>
          </a:p>
          <a:p>
            <a:r>
              <a:rPr kumimoji="1" lang="zh-CN" altLang="en-US" dirty="0"/>
              <a:t>页面分配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用户进程页面与内核其他数据结构一起，放置在内核堆中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由 </a:t>
            </a:r>
            <a:r>
              <a:rPr kumimoji="1" lang="en-US" altLang="zh-CN" dirty="0"/>
              <a:t>kernel-</a:t>
            </a:r>
            <a:r>
              <a:rPr kumimoji="1" lang="en-US" altLang="zh-CN" dirty="0" err="1"/>
              <a:t>alloc</a:t>
            </a:r>
            <a:r>
              <a:rPr kumimoji="1" lang="zh-CN" altLang="en-US" dirty="0"/>
              <a:t> 模块中指定的堆分配器 </a:t>
            </a:r>
            <a:r>
              <a:rPr kumimoji="1" lang="en-US" altLang="zh-CN" dirty="0"/>
              <a:t>(</a:t>
            </a:r>
            <a:r>
              <a:rPr lang="en-US" altLang="zh-CN" dirty="0" err="1"/>
              <a:t>BuddyAllocator</a:t>
            </a:r>
            <a:r>
              <a:rPr kumimoji="1" lang="en-US" altLang="zh-CN" dirty="0"/>
              <a:t>)</a:t>
            </a:r>
            <a:r>
              <a:rPr kumimoji="1" lang="zh-CN" altLang="en-US" dirty="0"/>
              <a:t> 进行分配</a:t>
            </a:r>
            <a:endParaRPr kumimoji="1" lang="en-US" altLang="zh-CN" dirty="0"/>
          </a:p>
          <a:p>
            <a:r>
              <a:rPr kumimoji="1" lang="zh-CN" altLang="en-US" dirty="0"/>
              <a:t>地址映射管理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由 </a:t>
            </a:r>
            <a:r>
              <a:rPr kumimoji="1" lang="en-US" altLang="zh-CN" dirty="0"/>
              <a:t>kernel-</a:t>
            </a:r>
            <a:r>
              <a:rPr kumimoji="1" lang="en-US" altLang="zh-CN" dirty="0" err="1"/>
              <a:t>vm</a:t>
            </a:r>
            <a:r>
              <a:rPr kumimoji="1" lang="zh-CN" altLang="en-US" dirty="0"/>
              <a:t> 模块的 </a:t>
            </a:r>
            <a:r>
              <a:rPr lang="en-US" altLang="zh-CN" dirty="0" err="1"/>
              <a:t>AddressSpace</a:t>
            </a:r>
            <a:r>
              <a:rPr lang="zh-CN" altLang="en-US" dirty="0"/>
              <a:t> 类进行管理</a:t>
            </a:r>
            <a:endParaRPr lang="en-US" altLang="zh-CN" dirty="0"/>
          </a:p>
          <a:p>
            <a:pPr lvl="1"/>
            <a:r>
              <a:rPr lang="zh-CN" altLang="en-US" dirty="0"/>
              <a:t>每个进程的 </a:t>
            </a:r>
            <a:r>
              <a:rPr lang="en-US" altLang="zh-CN" dirty="0"/>
              <a:t>PCB</a:t>
            </a:r>
            <a:r>
              <a:rPr lang="zh-CN" altLang="en-US" dirty="0"/>
              <a:t> 中包含一个</a:t>
            </a:r>
            <a:r>
              <a:rPr lang="en-US" altLang="zh-CN" dirty="0" err="1"/>
              <a:t>AddressSpace</a:t>
            </a:r>
            <a:r>
              <a:rPr lang="zh-CN" altLang="en-US" dirty="0"/>
              <a:t> 类的实例，用于管理该进程的申请的所有虚存空间和页表</a:t>
            </a:r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114AD97-A6AD-8B46-A8A1-33E92A3A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monoRcore</a:t>
            </a:r>
            <a:r>
              <a:rPr kumimoji="1" lang="zh-CN" altLang="en-US" dirty="0"/>
              <a:t> 中的虚存管理</a:t>
            </a:r>
          </a:p>
        </p:txBody>
      </p:sp>
    </p:spTree>
    <p:extLst>
      <p:ext uri="{BB962C8B-B14F-4D97-AF65-F5344CB8AC3E}">
        <p14:creationId xmlns:p14="http://schemas.microsoft.com/office/powerpoint/2010/main" val="1638215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18CF153-E7F5-E14F-B9E9-C776AE91E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内存页面管理器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管理进程在内存中的页面：分配、释放、查询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单独划分出一块连续的空间，用于放置进程页面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管理器与内核堆使用不同的空间分配算法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查询只是检查用于页面分配的空间是否已满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外存页面管理器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管理进程被置换到外存中的页面：分配、释放、查询、读取、写回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实际上对外提供 </a:t>
            </a:r>
            <a:r>
              <a:rPr kumimoji="1" lang="en-US" altLang="zh-CN" dirty="0"/>
              <a:t>4</a:t>
            </a:r>
            <a:r>
              <a:rPr kumimoji="1" lang="zh-CN" altLang="en-US" dirty="0"/>
              <a:t> 个接口：释放、查询、读取、写入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读取时，视作从外存中被清除，每次写入重新分配位置</a:t>
            </a: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CDB39C5-AEC7-E14C-A00D-E8BD9BD8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页面置换模块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9F6119-EC1F-AB49-96FC-2C6A50EAE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67" y="832250"/>
            <a:ext cx="4889297" cy="21246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9F8944-8240-3D4C-94AD-3B12F49AE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454" y="3112475"/>
            <a:ext cx="5761981" cy="147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4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A6354CC-A6FD-0F42-A928-26475A0A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306" y="1707533"/>
            <a:ext cx="7252403" cy="448831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内部成员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需要存储内存中所有页面的相关信息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虚拟地址、物理地址、页面的智能指针</a:t>
            </a:r>
            <a:endParaRPr kumimoji="1" lang="en-US" altLang="zh-CN" dirty="0"/>
          </a:p>
          <a:p>
            <a:r>
              <a:rPr kumimoji="1" lang="zh-CN" altLang="en-US" dirty="0"/>
              <a:t>页面置换通用接口设计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将页面置换操作细分成几个阶段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第一阶段：判断是否需要页面置换，如是则选择要从内存中换出哪些页面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第二阶段：从内存中换出选中的页面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第三阶段：为换入的页面分配内存空间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第四阶段：从外存中读取数据，复制到内存的对应位置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只需设计 </a:t>
            </a:r>
            <a:r>
              <a:rPr kumimoji="1" lang="en-US" altLang="zh-CN" dirty="0"/>
              <a:t>2</a:t>
            </a:r>
            <a:r>
              <a:rPr kumimoji="1" lang="zh-CN" altLang="en-US" dirty="0"/>
              <a:t> 个通用接口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work</a:t>
            </a:r>
            <a:r>
              <a:rPr kumimoji="1" lang="zh-CN" altLang="en-US" dirty="0"/>
              <a:t>：用于第一阶段选择被换出的页面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insert_frame</a:t>
            </a:r>
            <a:r>
              <a:rPr kumimoji="1" lang="zh-CN" altLang="en-US" dirty="0"/>
              <a:t>：在第三阶段完成新页面的空间分配后，更新内部存储信息</a:t>
            </a:r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59685FE-FCE7-E444-A693-8C77A6EC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页面置换处理器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76EEB0-D65B-DF4B-B36B-B1BF2ECE0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697" y="1357131"/>
            <a:ext cx="3708576" cy="459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06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451612-F71D-D741-9959-07A0133E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页面置换处理器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367C7E0-6CB1-B042-A4AB-F8C34E9FD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78" t="270" r="19600" b="1570"/>
          <a:stretch/>
        </p:blipFill>
        <p:spPr>
          <a:xfrm>
            <a:off x="1679966" y="2181225"/>
            <a:ext cx="8828894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66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D886697-1D16-E742-BB03-8EC7768FB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307" y="1680110"/>
            <a:ext cx="10521387" cy="4327093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与其他模块的依赖关系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需要依赖 </a:t>
            </a:r>
            <a:r>
              <a:rPr kumimoji="1" lang="en-US" altLang="zh-CN" dirty="0"/>
              <a:t>kernel-</a:t>
            </a:r>
            <a:r>
              <a:rPr kumimoji="1" lang="en-US" altLang="zh-CN" dirty="0" err="1"/>
              <a:t>vm</a:t>
            </a:r>
            <a:r>
              <a:rPr kumimoji="1" lang="zh-CN" altLang="en-US" dirty="0"/>
              <a:t> 中的 </a:t>
            </a:r>
            <a:r>
              <a:rPr kumimoji="1" lang="en-US" altLang="zh-CN" dirty="0" err="1"/>
              <a:t>AddressSpace</a:t>
            </a:r>
            <a:r>
              <a:rPr kumimoji="1" lang="zh-CN" altLang="en-US" dirty="0"/>
              <a:t> 类的接口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需要根据进程的 </a:t>
            </a:r>
            <a:r>
              <a:rPr kumimoji="1" lang="en-US" altLang="zh-CN" dirty="0"/>
              <a:t>ID</a:t>
            </a:r>
            <a:r>
              <a:rPr kumimoji="1" lang="zh-CN" altLang="en-US" dirty="0"/>
              <a:t> 得到其 </a:t>
            </a:r>
            <a:r>
              <a:rPr kumimoji="1" lang="en-US" altLang="zh-CN" dirty="0" err="1"/>
              <a:t>AddressSpace</a:t>
            </a:r>
            <a:r>
              <a:rPr kumimoji="1" lang="zh-CN" altLang="en-US" dirty="0"/>
              <a:t> 实例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在初始化阶段传入对应函数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不依赖于任务管理模块的实现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对外接口设计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共 </a:t>
            </a:r>
            <a:r>
              <a:rPr kumimoji="1" lang="en-US" altLang="zh-CN" dirty="0"/>
              <a:t>3</a:t>
            </a:r>
            <a:r>
              <a:rPr kumimoji="1" lang="zh-CN" altLang="en-US" dirty="0"/>
              <a:t> 个对外接口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handle_pagefault</a:t>
            </a:r>
            <a:r>
              <a:rPr kumimoji="1" lang="en-US" altLang="zh-CN" dirty="0"/>
              <a:t>:</a:t>
            </a:r>
            <a:r>
              <a:rPr kumimoji="1" lang="zh-CN" altLang="en-US" dirty="0"/>
              <a:t> 缺页处理接口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clear_frames</a:t>
            </a:r>
            <a:r>
              <a:rPr kumimoji="1" lang="en-US" altLang="zh-CN" dirty="0"/>
              <a:t>:</a:t>
            </a:r>
            <a:r>
              <a:rPr kumimoji="1" lang="zh-CN" altLang="en-US" dirty="0"/>
              <a:t> 进程退出时（或释放某块空间时），清理相关信息记录的接口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handle_time_interrupt</a:t>
            </a:r>
            <a:r>
              <a:rPr kumimoji="1" lang="en-US" altLang="zh-CN" dirty="0"/>
              <a:t>:</a:t>
            </a:r>
            <a:r>
              <a:rPr kumimoji="1" lang="zh-CN" altLang="en-US" dirty="0"/>
              <a:t> 时钟中断时进行更新的接口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仅工作集算法使用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BF9664-39C9-A54F-8445-1B1E7CDF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页面置换处理器</a:t>
            </a:r>
          </a:p>
        </p:txBody>
      </p:sp>
    </p:spTree>
    <p:extLst>
      <p:ext uri="{BB962C8B-B14F-4D97-AF65-F5344CB8AC3E}">
        <p14:creationId xmlns:p14="http://schemas.microsoft.com/office/powerpoint/2010/main" val="87220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689DE7E-15C1-544F-8C6D-C8B3302D2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306" y="1742631"/>
            <a:ext cx="10521387" cy="405119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局部页面置换算法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缺页时，只换出对应进程的一个页面（或者不换出）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FIFO</a:t>
            </a:r>
          </a:p>
          <a:p>
            <a:pPr lvl="2"/>
            <a:r>
              <a:rPr kumimoji="1" lang="zh-CN" altLang="en-US" dirty="0"/>
              <a:t>换出最先加载进内存的页面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时钟算法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用环形向量存储所有页面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选择离队头指针最近的未被访问的页面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改进时钟算法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考虑写回脏页的开销，优先换出未被修改的页面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一次置换可能需要多次遍历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优先级：未访问且未修改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未访问但有修改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访问但未修改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访问且修改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312EA6-B88D-414B-9638-210043F3E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页面置换算法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B74A55-B73E-DC4C-8AA4-DBD6B415A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840" y="1348492"/>
            <a:ext cx="4630042" cy="376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65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7E75FE9-D7D6-F147-8BED-B68CE38C07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175" y="1912484"/>
                <a:ext cx="6024622" cy="3678303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zh-CN" altLang="en-US" dirty="0"/>
                  <a:t>全局页面置换算法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缺页时，可换出对应进程和其他进程的多个页面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工作集算法</a:t>
                </a:r>
                <a:endParaRPr kumimoji="1" lang="en-US" altLang="zh-CN" dirty="0"/>
              </a:p>
              <a:p>
                <a:pPr lvl="2"/>
                <a:r>
                  <a:rPr kumimoji="1" lang="zh-CN" altLang="en-US" dirty="0"/>
                  <a:t>工作集：某段时间间隔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dirty="0"/>
                  <a:t> 内，进程实际访问的页面的集合</a:t>
                </a:r>
                <a:endParaRPr kumimoji="1" lang="en-US" altLang="zh-CN" dirty="0"/>
              </a:p>
              <a:p>
                <a:pPr lvl="2"/>
                <a:r>
                  <a:rPr kumimoji="1" lang="zh-CN" altLang="en-US" dirty="0"/>
                  <a:t>每次缺页时，将内存中不在工作集中的页面换出内存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缺页率算法</a:t>
                </a:r>
                <a:endParaRPr kumimoji="1" lang="en-US" altLang="zh-CN" dirty="0"/>
              </a:p>
              <a:p>
                <a:pPr lvl="2"/>
                <a:r>
                  <a:rPr kumimoji="1" lang="zh-CN" altLang="en-US" dirty="0"/>
                  <a:t>动态控制工作集对应的时间间隔</a:t>
                </a:r>
                <a:endParaRPr kumimoji="1" lang="en-US" altLang="zh-CN" dirty="0"/>
              </a:p>
              <a:p>
                <a:pPr lvl="2"/>
                <a:r>
                  <a:rPr kumimoji="1" lang="zh-CN" altLang="en-US" dirty="0"/>
                  <a:t>每次缺页时，如果距离上次缺页的时间差小于阈值，则尽量不换出；如果大于（或等于）阈值，则将从上次换出开始一直未被访问的页面全部换出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如果空间已满，且用上述算法找不到应当被换出的页面，则采用 </a:t>
                </a:r>
                <a:r>
                  <a:rPr kumimoji="1" lang="en-US" altLang="zh-CN" dirty="0"/>
                  <a:t>FIFO</a:t>
                </a:r>
                <a:r>
                  <a:rPr kumimoji="1" lang="zh-CN" altLang="en-US" dirty="0"/>
                  <a:t> 方法换出一个页面</a:t>
                </a:r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7E75FE9-D7D6-F147-8BED-B68CE38C07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175" y="1912484"/>
                <a:ext cx="6024622" cy="3678303"/>
              </a:xfrm>
              <a:blipFill>
                <a:blip r:embed="rId2"/>
                <a:stretch>
                  <a:fillRect l="-210" t="-13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DC6F4B37-A822-054F-B61E-70863060B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页面置换算法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CCE4A9-A5F3-8846-A9E7-DD9CB20F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631" y="2254468"/>
            <a:ext cx="5845084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2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实验结果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67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DD92766-592D-014E-9F18-662C5E9326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zh-CN" altLang="en-US" dirty="0"/>
                  <a:t>共 </a:t>
                </a:r>
                <a:r>
                  <a:rPr kumimoji="1" lang="en-US" altLang="zh-CN" dirty="0"/>
                  <a:t>7</a:t>
                </a:r>
                <a:r>
                  <a:rPr kumimoji="1" lang="zh-CN" altLang="en-US" dirty="0"/>
                  <a:t> 个测例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主要内容都是申请一块连续的内存，并按不同规律对该内存进行读写操作</a:t>
                </a:r>
                <a:endParaRPr kumimoji="1" lang="en-US" altLang="zh-CN" dirty="0"/>
              </a:p>
              <a:p>
                <a:pPr lvl="1"/>
                <a:r>
                  <a:rPr lang="zh-CN" altLang="en-US" dirty="0"/>
                  <a:t>测例 </a:t>
                </a:r>
                <a:r>
                  <a:rPr lang="en-US" altLang="zh-CN" dirty="0"/>
                  <a:t>1 </a:t>
                </a:r>
                <a:r>
                  <a:rPr lang="zh-CN" altLang="en-US" dirty="0"/>
                  <a:t>到 </a:t>
                </a:r>
                <a:r>
                  <a:rPr lang="en-US" altLang="zh-CN" dirty="0"/>
                  <a:t>5</a:t>
                </a:r>
                <a:r>
                  <a:rPr lang="zh-CN" altLang="en-US" dirty="0"/>
                  <a:t> 是单进程任务，测例 </a:t>
                </a:r>
                <a:r>
                  <a:rPr lang="en-US" altLang="zh-CN" dirty="0"/>
                  <a:t>6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7</a:t>
                </a:r>
                <a:r>
                  <a:rPr lang="zh-CN" altLang="en-US" dirty="0"/>
                  <a:t> 中包含三个工作进程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测量运行每个测例时出现缺页的次数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测试时，选用时间片轮转调度算法，设置用于页面分配的内存大小为 </a:t>
                </a:r>
                <a:r>
                  <a:rPr lang="en-US" altLang="zh-CN" dirty="0"/>
                  <a:t>399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×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KB</a:t>
                </a:r>
              </a:p>
              <a:p>
                <a:r>
                  <a:rPr lang="zh-CN" altLang="en-US" dirty="0"/>
                  <a:t>访存规律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顺序访问：按地址从低到高依次进行读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写操作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完全随机访问：被访问的概率符合均匀分布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顺序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随机偏移：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𝑎𝑑𝑑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𝑠𝑡𝑎𝑟𝑡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𝑟𝑎𝑛𝑑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4096,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𝑠𝑒𝑒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子空间内随机：将内存划分为多个地址连续的子空间，依次对每个子空间进行多次完全随机访问</a:t>
                </a:r>
              </a:p>
              <a:p>
                <a:pPr lvl="1"/>
                <a:endParaRPr kumimoji="1" lang="zh-CN" altLang="en-US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DD92766-592D-014E-9F18-662C5E932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" t="-13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>
            <a:extLst>
              <a:ext uri="{FF2B5EF4-FFF2-40B4-BE49-F238E27FC236}">
                <a16:creationId xmlns:a16="http://schemas.microsoft.com/office/drawing/2014/main" id="{9810FC4F-0386-B54D-8D15-808CE4D98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页面置换部分：测试内容</a:t>
            </a:r>
          </a:p>
        </p:txBody>
      </p:sp>
    </p:spTree>
    <p:extLst>
      <p:ext uri="{BB962C8B-B14F-4D97-AF65-F5344CB8AC3E}">
        <p14:creationId xmlns:p14="http://schemas.microsoft.com/office/powerpoint/2010/main" val="962195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177D9C1-E6FA-6B4C-99C9-5B702D3ACF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1898233"/>
              </p:ext>
            </p:extLst>
          </p:nvPr>
        </p:nvGraphicFramePr>
        <p:xfrm>
          <a:off x="833438" y="2181225"/>
          <a:ext cx="1052195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245">
                  <a:extLst>
                    <a:ext uri="{9D8B030D-6E8A-4147-A177-3AD203B41FA5}">
                      <a16:colId xmlns:a16="http://schemas.microsoft.com/office/drawing/2014/main" val="855223811"/>
                    </a:ext>
                  </a:extLst>
                </a:gridCol>
                <a:gridCol w="2002220">
                  <a:extLst>
                    <a:ext uri="{9D8B030D-6E8A-4147-A177-3AD203B41FA5}">
                      <a16:colId xmlns:a16="http://schemas.microsoft.com/office/drawing/2014/main" val="1933562353"/>
                    </a:ext>
                  </a:extLst>
                </a:gridCol>
                <a:gridCol w="1560787">
                  <a:extLst>
                    <a:ext uri="{9D8B030D-6E8A-4147-A177-3AD203B41FA5}">
                      <a16:colId xmlns:a16="http://schemas.microsoft.com/office/drawing/2014/main" val="161493333"/>
                    </a:ext>
                  </a:extLst>
                </a:gridCol>
                <a:gridCol w="3436882">
                  <a:extLst>
                    <a:ext uri="{9D8B030D-6E8A-4147-A177-3AD203B41FA5}">
                      <a16:colId xmlns:a16="http://schemas.microsoft.com/office/drawing/2014/main" val="2041908971"/>
                    </a:ext>
                  </a:extLst>
                </a:gridCol>
                <a:gridCol w="2518816">
                  <a:extLst>
                    <a:ext uri="{9D8B030D-6E8A-4147-A177-3AD203B41FA5}">
                      <a16:colId xmlns:a16="http://schemas.microsoft.com/office/drawing/2014/main" val="4042945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测例名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空间大小 </a:t>
                      </a:r>
                      <a:r>
                        <a:rPr lang="en-US" altLang="zh-CN" dirty="0"/>
                        <a:t>(x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4KB)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工作进程数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访问规律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读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写次数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测例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顺序访问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409600</a:t>
                      </a:r>
                      <a:r>
                        <a:rPr lang="zh-CN" alt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164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测例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顺序访问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1638400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343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测例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顺序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随机偏移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409600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195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测例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完全随机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4096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288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测例</a:t>
                      </a:r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子空间内随机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4096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17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测例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×3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均为子空间内随机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4096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×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490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×3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完全随机；子空间内随机；顺序访问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4096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4096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409600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692704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ED1C2CC3-2DC9-954E-93AA-7428325B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页面置换部分：测试内容</a:t>
            </a:r>
          </a:p>
        </p:txBody>
      </p:sp>
    </p:spTree>
    <p:extLst>
      <p:ext uri="{BB962C8B-B14F-4D97-AF65-F5344CB8AC3E}">
        <p14:creationId xmlns:p14="http://schemas.microsoft.com/office/powerpoint/2010/main" val="334253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课题内容</a:t>
            </a:r>
          </a:p>
        </p:txBody>
      </p:sp>
    </p:spTree>
    <p:extLst>
      <p:ext uri="{BB962C8B-B14F-4D97-AF65-F5344CB8AC3E}">
        <p14:creationId xmlns:p14="http://schemas.microsoft.com/office/powerpoint/2010/main" val="2267852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19F2997-BE0C-DF40-BCE0-C8A625202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481" y="1608624"/>
            <a:ext cx="8037755" cy="414579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553A171A-85F2-3642-8E7D-A50807D53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页面置换部分：测试结果</a:t>
            </a:r>
          </a:p>
        </p:txBody>
      </p:sp>
    </p:spTree>
    <p:extLst>
      <p:ext uri="{BB962C8B-B14F-4D97-AF65-F5344CB8AC3E}">
        <p14:creationId xmlns:p14="http://schemas.microsoft.com/office/powerpoint/2010/main" val="2513114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D57AA11-8809-6442-8786-79AEF2622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初步验证了各算法实现的正确性</a:t>
                </a:r>
                <a:endParaRPr kumimoji="1" lang="en-US" altLang="zh-CN" dirty="0"/>
              </a:p>
              <a:p>
                <a:r>
                  <a:rPr lang="zh-CN" altLang="en-US" dirty="0"/>
                  <a:t>相比于全局页面置换算法，局部页面置换算法在测试上的整体表现更好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全局页面置换算法往往没有将用于页面分配的空间完全占满 </a:t>
                </a:r>
              </a:p>
              <a:p>
                <a:pPr lvl="1"/>
                <a:r>
                  <a:rPr lang="zh-CN" altLang="en-US" dirty="0"/>
                  <a:t>测例中创建的工作进程数相对较少 </a:t>
                </a:r>
              </a:p>
              <a:p>
                <a:r>
                  <a:rPr kumimoji="1" lang="zh-CN" altLang="en-US" dirty="0"/>
                  <a:t>对同一算法：顺序访问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顺序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随机偏移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zh-CN" altLang="en-US" dirty="0"/>
                  <a:t> 子空间内随机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dirty="0"/>
                  <a:t>完全随机</a:t>
                </a:r>
              </a:p>
              <a:p>
                <a:r>
                  <a:rPr lang="zh-CN" altLang="en-US" dirty="0"/>
                  <a:t>对于工作集算法，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dirty="0"/>
                  <a:t> 较大时效果更好，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dirty="0"/>
                  <a:t> 过大会导致页面置换开销较大</a:t>
                </a:r>
                <a:endParaRPr lang="zh-CN" altLang="en-US" dirty="0"/>
              </a:p>
              <a:p>
                <a:r>
                  <a:rPr kumimoji="1" lang="zh-CN" altLang="en-US" dirty="0"/>
                  <a:t>对于缺页率算法，缺页时间阈值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dirty="0"/>
                  <a:t> 较大时效果更好，但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dirty="0"/>
                  <a:t> 过大易退化为 </a:t>
                </a:r>
                <a:r>
                  <a:rPr kumimoji="1" lang="en-US" altLang="zh-CN" dirty="0"/>
                  <a:t>FIFO</a:t>
                </a:r>
              </a:p>
              <a:p>
                <a:r>
                  <a:rPr kumimoji="1" lang="zh-CN" altLang="en-US" dirty="0"/>
                  <a:t>全局页面置换算法的单次页面置换开销大于局部页面置换算法；局部页面置换算法中，改进的时钟算法单次页面置换开销明显大于其他两个算法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D57AA11-8809-6442-8786-79AEF2622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" t="-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A1F4A08C-1FD4-6741-8CBA-8117AF94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页面置换部分：结果分析</a:t>
            </a:r>
          </a:p>
        </p:txBody>
      </p:sp>
    </p:spTree>
    <p:extLst>
      <p:ext uri="{BB962C8B-B14F-4D97-AF65-F5344CB8AC3E}">
        <p14:creationId xmlns:p14="http://schemas.microsoft.com/office/powerpoint/2010/main" val="2598829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E0FE0ED-8D4D-034A-98E7-BF37F4835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共 </a:t>
            </a:r>
            <a:r>
              <a:rPr kumimoji="1" lang="en-US" altLang="zh-CN" dirty="0"/>
              <a:t>4</a:t>
            </a:r>
            <a:r>
              <a:rPr kumimoji="1" lang="zh-CN" altLang="en-US" dirty="0"/>
              <a:t> 个测例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批处理系统：最短作业优先（</a:t>
            </a:r>
            <a:r>
              <a:rPr kumimoji="1" lang="en-US" altLang="zh-CN" dirty="0"/>
              <a:t>SJF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最短完成时间优先（</a:t>
            </a:r>
            <a:r>
              <a:rPr kumimoji="1" lang="en-US" altLang="zh-CN" dirty="0"/>
              <a:t>STCF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最高响应比优先调度算法（</a:t>
            </a:r>
            <a:r>
              <a:rPr kumimoji="1" lang="en-US" altLang="zh-CN" dirty="0"/>
              <a:t>HRRN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公平调度：彩票调度（</a:t>
            </a:r>
            <a:r>
              <a:rPr kumimoji="1" lang="en-US" altLang="zh-CN" dirty="0"/>
              <a:t>Lottery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</a:t>
            </a:r>
            <a:r>
              <a:rPr kumimoji="1" lang="zh-CN" altLang="en-US" dirty="0"/>
              <a:t>步长调度（</a:t>
            </a:r>
            <a:r>
              <a:rPr kumimoji="1" lang="en-US" altLang="zh-CN" dirty="0"/>
              <a:t>Stride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交互式系统：多级反馈队列（</a:t>
            </a:r>
            <a:r>
              <a:rPr kumimoji="1" lang="en-US" altLang="zh-CN" dirty="0"/>
              <a:t>MLFQ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实时计算机系统调度算法：单调速率（</a:t>
            </a:r>
            <a:r>
              <a:rPr kumimoji="1" lang="en-US" altLang="zh-CN" dirty="0"/>
              <a:t>RMS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最早截止期限优先（</a:t>
            </a:r>
            <a:r>
              <a:rPr kumimoji="1" lang="en-US" altLang="zh-CN" dirty="0"/>
              <a:t>EDF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实验结果展现了算法的特性和实现的正确性</a:t>
            </a:r>
          </a:p>
          <a:p>
            <a:r>
              <a:rPr kumimoji="1" lang="zh-CN" altLang="en-US" dirty="0"/>
              <a:t>测试时，不启用页面置换功能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98DCA9B-1A65-3840-A8E7-FB541388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调度部分：测试内容</a:t>
            </a:r>
          </a:p>
        </p:txBody>
      </p:sp>
    </p:spTree>
    <p:extLst>
      <p:ext uri="{BB962C8B-B14F-4D97-AF65-F5344CB8AC3E}">
        <p14:creationId xmlns:p14="http://schemas.microsoft.com/office/powerpoint/2010/main" val="2954245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7E2A7D2-6492-A94F-AB4E-A0A2A747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调度部分：测试结果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A87AC7F-5A5A-E648-9B48-041DB9B73FA4}"/>
              </a:ext>
            </a:extLst>
          </p:cNvPr>
          <p:cNvGrpSpPr/>
          <p:nvPr/>
        </p:nvGrpSpPr>
        <p:grpSpPr>
          <a:xfrm>
            <a:off x="337699" y="1893142"/>
            <a:ext cx="3694676" cy="4364525"/>
            <a:chOff x="359824" y="2402986"/>
            <a:chExt cx="3694676" cy="4364525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0343612-C920-184F-924F-DA53E9F8C320}"/>
                </a:ext>
              </a:extLst>
            </p:cNvPr>
            <p:cNvGrpSpPr/>
            <p:nvPr/>
          </p:nvGrpSpPr>
          <p:grpSpPr>
            <a:xfrm>
              <a:off x="359824" y="2402986"/>
              <a:ext cx="3694676" cy="3952824"/>
              <a:chOff x="7425558" y="1253357"/>
              <a:chExt cx="4446455" cy="4729655"/>
            </a:xfrm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A21A5CB8-6D6B-E942-B7E4-DED7CF1896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56" t="39425" r="1"/>
              <a:stretch/>
            </p:blipFill>
            <p:spPr>
              <a:xfrm>
                <a:off x="7425559" y="1253357"/>
                <a:ext cx="4446454" cy="4729655"/>
              </a:xfrm>
              <a:prstGeom prst="rect">
                <a:avLst/>
              </a:prstGeom>
            </p:spPr>
          </p:pic>
          <p:sp>
            <p:nvSpPr>
              <p:cNvPr id="24" name="任意形状 23">
                <a:extLst>
                  <a:ext uri="{FF2B5EF4-FFF2-40B4-BE49-F238E27FC236}">
                    <a16:creationId xmlns:a16="http://schemas.microsoft.com/office/drawing/2014/main" id="{41777240-B704-514B-80CD-8B7D102DD69C}"/>
                  </a:ext>
                </a:extLst>
              </p:cNvPr>
              <p:cNvSpPr/>
              <p:nvPr/>
            </p:nvSpPr>
            <p:spPr>
              <a:xfrm>
                <a:off x="7425559" y="1947041"/>
                <a:ext cx="1513779" cy="575442"/>
              </a:xfrm>
              <a:custGeom>
                <a:avLst/>
                <a:gdLst>
                  <a:gd name="connsiteX0" fmla="*/ 1221827 w 1694793"/>
                  <a:gd name="connsiteY0" fmla="*/ 465082 h 504496"/>
                  <a:gd name="connsiteX1" fmla="*/ 1576551 w 1694793"/>
                  <a:gd name="connsiteY1" fmla="*/ 449317 h 504496"/>
                  <a:gd name="connsiteX2" fmla="*/ 1600200 w 1694793"/>
                  <a:gd name="connsiteY2" fmla="*/ 441434 h 504496"/>
                  <a:gd name="connsiteX3" fmla="*/ 1655379 w 1694793"/>
                  <a:gd name="connsiteY3" fmla="*/ 409903 h 504496"/>
                  <a:gd name="connsiteX4" fmla="*/ 1694793 w 1694793"/>
                  <a:gd name="connsiteY4" fmla="*/ 338958 h 504496"/>
                  <a:gd name="connsiteX5" fmla="*/ 1686910 w 1694793"/>
                  <a:gd name="connsiteY5" fmla="*/ 236482 h 504496"/>
                  <a:gd name="connsiteX6" fmla="*/ 1679027 w 1694793"/>
                  <a:gd name="connsiteY6" fmla="*/ 204951 h 504496"/>
                  <a:gd name="connsiteX7" fmla="*/ 1647496 w 1694793"/>
                  <a:gd name="connsiteY7" fmla="*/ 157655 h 504496"/>
                  <a:gd name="connsiteX8" fmla="*/ 1576551 w 1694793"/>
                  <a:gd name="connsiteY8" fmla="*/ 118241 h 504496"/>
                  <a:gd name="connsiteX9" fmla="*/ 1552903 w 1694793"/>
                  <a:gd name="connsiteY9" fmla="*/ 110358 h 504496"/>
                  <a:gd name="connsiteX10" fmla="*/ 1521372 w 1694793"/>
                  <a:gd name="connsiteY10" fmla="*/ 94593 h 504496"/>
                  <a:gd name="connsiteX11" fmla="*/ 1497724 w 1694793"/>
                  <a:gd name="connsiteY11" fmla="*/ 86710 h 504496"/>
                  <a:gd name="connsiteX12" fmla="*/ 1442544 w 1694793"/>
                  <a:gd name="connsiteY12" fmla="*/ 63062 h 504496"/>
                  <a:gd name="connsiteX13" fmla="*/ 1387365 w 1694793"/>
                  <a:gd name="connsiteY13" fmla="*/ 55179 h 504496"/>
                  <a:gd name="connsiteX14" fmla="*/ 1347951 w 1694793"/>
                  <a:gd name="connsiteY14" fmla="*/ 47296 h 504496"/>
                  <a:gd name="connsiteX15" fmla="*/ 1300655 w 1694793"/>
                  <a:gd name="connsiteY15" fmla="*/ 31531 h 504496"/>
                  <a:gd name="connsiteX16" fmla="*/ 1206062 w 1694793"/>
                  <a:gd name="connsiteY16" fmla="*/ 15765 h 504496"/>
                  <a:gd name="connsiteX17" fmla="*/ 1158765 w 1694793"/>
                  <a:gd name="connsiteY17" fmla="*/ 7882 h 504496"/>
                  <a:gd name="connsiteX18" fmla="*/ 1095703 w 1694793"/>
                  <a:gd name="connsiteY18" fmla="*/ 0 h 504496"/>
                  <a:gd name="connsiteX19" fmla="*/ 788275 w 1694793"/>
                  <a:gd name="connsiteY19" fmla="*/ 15765 h 504496"/>
                  <a:gd name="connsiteX20" fmla="*/ 402020 w 1694793"/>
                  <a:gd name="connsiteY20" fmla="*/ 31531 h 504496"/>
                  <a:gd name="connsiteX21" fmla="*/ 338958 w 1694793"/>
                  <a:gd name="connsiteY21" fmla="*/ 39413 h 504496"/>
                  <a:gd name="connsiteX22" fmla="*/ 315310 w 1694793"/>
                  <a:gd name="connsiteY22" fmla="*/ 47296 h 504496"/>
                  <a:gd name="connsiteX23" fmla="*/ 260131 w 1694793"/>
                  <a:gd name="connsiteY23" fmla="*/ 55179 h 504496"/>
                  <a:gd name="connsiteX24" fmla="*/ 236482 w 1694793"/>
                  <a:gd name="connsiteY24" fmla="*/ 63062 h 504496"/>
                  <a:gd name="connsiteX25" fmla="*/ 141889 w 1694793"/>
                  <a:gd name="connsiteY25" fmla="*/ 78827 h 504496"/>
                  <a:gd name="connsiteX26" fmla="*/ 70944 w 1694793"/>
                  <a:gd name="connsiteY26" fmla="*/ 94593 h 504496"/>
                  <a:gd name="connsiteX27" fmla="*/ 47296 w 1694793"/>
                  <a:gd name="connsiteY27" fmla="*/ 102476 h 504496"/>
                  <a:gd name="connsiteX28" fmla="*/ 7882 w 1694793"/>
                  <a:gd name="connsiteY28" fmla="*/ 173420 h 504496"/>
                  <a:gd name="connsiteX29" fmla="*/ 0 w 1694793"/>
                  <a:gd name="connsiteY29" fmla="*/ 212834 h 504496"/>
                  <a:gd name="connsiteX30" fmla="*/ 7882 w 1694793"/>
                  <a:gd name="connsiteY30" fmla="*/ 338958 h 504496"/>
                  <a:gd name="connsiteX31" fmla="*/ 70944 w 1694793"/>
                  <a:gd name="connsiteY31" fmla="*/ 417786 h 504496"/>
                  <a:gd name="connsiteX32" fmla="*/ 94593 w 1694793"/>
                  <a:gd name="connsiteY32" fmla="*/ 441434 h 504496"/>
                  <a:gd name="connsiteX33" fmla="*/ 149772 w 1694793"/>
                  <a:gd name="connsiteY33" fmla="*/ 457200 h 504496"/>
                  <a:gd name="connsiteX34" fmla="*/ 212834 w 1694793"/>
                  <a:gd name="connsiteY34" fmla="*/ 472965 h 504496"/>
                  <a:gd name="connsiteX35" fmla="*/ 346841 w 1694793"/>
                  <a:gd name="connsiteY35" fmla="*/ 480848 h 504496"/>
                  <a:gd name="connsiteX36" fmla="*/ 417786 w 1694793"/>
                  <a:gd name="connsiteY36" fmla="*/ 488731 h 504496"/>
                  <a:gd name="connsiteX37" fmla="*/ 977462 w 1694793"/>
                  <a:gd name="connsiteY37" fmla="*/ 504496 h 504496"/>
                  <a:gd name="connsiteX38" fmla="*/ 1158765 w 1694793"/>
                  <a:gd name="connsiteY38" fmla="*/ 488731 h 504496"/>
                  <a:gd name="connsiteX39" fmla="*/ 1221827 w 1694793"/>
                  <a:gd name="connsiteY39" fmla="*/ 465082 h 504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694793" h="504496">
                    <a:moveTo>
                      <a:pt x="1221827" y="465082"/>
                    </a:moveTo>
                    <a:cubicBezTo>
                      <a:pt x="1291458" y="458513"/>
                      <a:pt x="1465710" y="477028"/>
                      <a:pt x="1576551" y="449317"/>
                    </a:cubicBezTo>
                    <a:cubicBezTo>
                      <a:pt x="1584612" y="447302"/>
                      <a:pt x="1592562" y="444707"/>
                      <a:pt x="1600200" y="441434"/>
                    </a:cubicBezTo>
                    <a:cubicBezTo>
                      <a:pt x="1628206" y="429432"/>
                      <a:pt x="1631627" y="425738"/>
                      <a:pt x="1655379" y="409903"/>
                    </a:cubicBezTo>
                    <a:cubicBezTo>
                      <a:pt x="1691519" y="355693"/>
                      <a:pt x="1680918" y="380582"/>
                      <a:pt x="1694793" y="338958"/>
                    </a:cubicBezTo>
                    <a:cubicBezTo>
                      <a:pt x="1692165" y="304799"/>
                      <a:pt x="1690913" y="270507"/>
                      <a:pt x="1686910" y="236482"/>
                    </a:cubicBezTo>
                    <a:cubicBezTo>
                      <a:pt x="1685644" y="225722"/>
                      <a:pt x="1683872" y="214641"/>
                      <a:pt x="1679027" y="204951"/>
                    </a:cubicBezTo>
                    <a:cubicBezTo>
                      <a:pt x="1670553" y="188004"/>
                      <a:pt x="1663744" y="167403"/>
                      <a:pt x="1647496" y="157655"/>
                    </a:cubicBezTo>
                    <a:cubicBezTo>
                      <a:pt x="1622584" y="142708"/>
                      <a:pt x="1602935" y="129549"/>
                      <a:pt x="1576551" y="118241"/>
                    </a:cubicBezTo>
                    <a:cubicBezTo>
                      <a:pt x="1568914" y="114968"/>
                      <a:pt x="1560540" y="113631"/>
                      <a:pt x="1552903" y="110358"/>
                    </a:cubicBezTo>
                    <a:cubicBezTo>
                      <a:pt x="1542102" y="105729"/>
                      <a:pt x="1532173" y="99222"/>
                      <a:pt x="1521372" y="94593"/>
                    </a:cubicBezTo>
                    <a:cubicBezTo>
                      <a:pt x="1513735" y="91320"/>
                      <a:pt x="1505439" y="89796"/>
                      <a:pt x="1497724" y="86710"/>
                    </a:cubicBezTo>
                    <a:cubicBezTo>
                      <a:pt x="1479144" y="79278"/>
                      <a:pt x="1461785" y="68559"/>
                      <a:pt x="1442544" y="63062"/>
                    </a:cubicBezTo>
                    <a:cubicBezTo>
                      <a:pt x="1424679" y="57958"/>
                      <a:pt x="1405692" y="58234"/>
                      <a:pt x="1387365" y="55179"/>
                    </a:cubicBezTo>
                    <a:cubicBezTo>
                      <a:pt x="1374149" y="52976"/>
                      <a:pt x="1360877" y="50821"/>
                      <a:pt x="1347951" y="47296"/>
                    </a:cubicBezTo>
                    <a:cubicBezTo>
                      <a:pt x="1331918" y="42924"/>
                      <a:pt x="1317047" y="34263"/>
                      <a:pt x="1300655" y="31531"/>
                    </a:cubicBezTo>
                    <a:lnTo>
                      <a:pt x="1206062" y="15765"/>
                    </a:lnTo>
                    <a:cubicBezTo>
                      <a:pt x="1190296" y="13137"/>
                      <a:pt x="1174625" y="9864"/>
                      <a:pt x="1158765" y="7882"/>
                    </a:cubicBezTo>
                    <a:lnTo>
                      <a:pt x="1095703" y="0"/>
                    </a:lnTo>
                    <a:lnTo>
                      <a:pt x="788275" y="15765"/>
                    </a:lnTo>
                    <a:lnTo>
                      <a:pt x="402020" y="31531"/>
                    </a:lnTo>
                    <a:cubicBezTo>
                      <a:pt x="380999" y="34158"/>
                      <a:pt x="359801" y="35624"/>
                      <a:pt x="338958" y="39413"/>
                    </a:cubicBezTo>
                    <a:cubicBezTo>
                      <a:pt x="330783" y="40899"/>
                      <a:pt x="323458" y="45666"/>
                      <a:pt x="315310" y="47296"/>
                    </a:cubicBezTo>
                    <a:cubicBezTo>
                      <a:pt x="297091" y="50940"/>
                      <a:pt x="278524" y="52551"/>
                      <a:pt x="260131" y="55179"/>
                    </a:cubicBezTo>
                    <a:cubicBezTo>
                      <a:pt x="252248" y="57807"/>
                      <a:pt x="244543" y="61047"/>
                      <a:pt x="236482" y="63062"/>
                    </a:cubicBezTo>
                    <a:cubicBezTo>
                      <a:pt x="199320" y="72353"/>
                      <a:pt x="181944" y="72151"/>
                      <a:pt x="141889" y="78827"/>
                    </a:cubicBezTo>
                    <a:cubicBezTo>
                      <a:pt x="122384" y="82078"/>
                      <a:pt x="90784" y="88924"/>
                      <a:pt x="70944" y="94593"/>
                    </a:cubicBezTo>
                    <a:cubicBezTo>
                      <a:pt x="62955" y="96876"/>
                      <a:pt x="55179" y="99848"/>
                      <a:pt x="47296" y="102476"/>
                    </a:cubicBezTo>
                    <a:cubicBezTo>
                      <a:pt x="23814" y="137698"/>
                      <a:pt x="16206" y="140123"/>
                      <a:pt x="7882" y="173420"/>
                    </a:cubicBezTo>
                    <a:cubicBezTo>
                      <a:pt x="4633" y="186418"/>
                      <a:pt x="2627" y="199696"/>
                      <a:pt x="0" y="212834"/>
                    </a:cubicBezTo>
                    <a:cubicBezTo>
                      <a:pt x="2627" y="254875"/>
                      <a:pt x="3472" y="297066"/>
                      <a:pt x="7882" y="338958"/>
                    </a:cubicBezTo>
                    <a:cubicBezTo>
                      <a:pt x="11672" y="374965"/>
                      <a:pt x="48451" y="395293"/>
                      <a:pt x="70944" y="417786"/>
                    </a:cubicBezTo>
                    <a:cubicBezTo>
                      <a:pt x="78827" y="425669"/>
                      <a:pt x="83874" y="438371"/>
                      <a:pt x="94593" y="441434"/>
                    </a:cubicBezTo>
                    <a:lnTo>
                      <a:pt x="149772" y="457200"/>
                    </a:lnTo>
                    <a:cubicBezTo>
                      <a:pt x="176533" y="465228"/>
                      <a:pt x="180749" y="470048"/>
                      <a:pt x="212834" y="472965"/>
                    </a:cubicBezTo>
                    <a:cubicBezTo>
                      <a:pt x="257396" y="477016"/>
                      <a:pt x="302227" y="477416"/>
                      <a:pt x="346841" y="480848"/>
                    </a:cubicBezTo>
                    <a:cubicBezTo>
                      <a:pt x="370565" y="482673"/>
                      <a:pt x="394019" y="487599"/>
                      <a:pt x="417786" y="488731"/>
                    </a:cubicBezTo>
                    <a:cubicBezTo>
                      <a:pt x="485105" y="491937"/>
                      <a:pt x="928149" y="503198"/>
                      <a:pt x="977462" y="504496"/>
                    </a:cubicBezTo>
                    <a:cubicBezTo>
                      <a:pt x="1118206" y="484389"/>
                      <a:pt x="914647" y="511980"/>
                      <a:pt x="1158765" y="488731"/>
                    </a:cubicBezTo>
                    <a:cubicBezTo>
                      <a:pt x="1274005" y="477756"/>
                      <a:pt x="1152196" y="471651"/>
                      <a:pt x="1221827" y="465082"/>
                    </a:cubicBez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任意形状 24">
                <a:extLst>
                  <a:ext uri="{FF2B5EF4-FFF2-40B4-BE49-F238E27FC236}">
                    <a16:creationId xmlns:a16="http://schemas.microsoft.com/office/drawing/2014/main" id="{1A9045D8-DABB-7140-8529-E2AC687376D6}"/>
                  </a:ext>
                </a:extLst>
              </p:cNvPr>
              <p:cNvSpPr/>
              <p:nvPr/>
            </p:nvSpPr>
            <p:spPr>
              <a:xfrm>
                <a:off x="7425558" y="2573179"/>
                <a:ext cx="1513779" cy="575442"/>
              </a:xfrm>
              <a:custGeom>
                <a:avLst/>
                <a:gdLst>
                  <a:gd name="connsiteX0" fmla="*/ 1221827 w 1694793"/>
                  <a:gd name="connsiteY0" fmla="*/ 465082 h 504496"/>
                  <a:gd name="connsiteX1" fmla="*/ 1576551 w 1694793"/>
                  <a:gd name="connsiteY1" fmla="*/ 449317 h 504496"/>
                  <a:gd name="connsiteX2" fmla="*/ 1600200 w 1694793"/>
                  <a:gd name="connsiteY2" fmla="*/ 441434 h 504496"/>
                  <a:gd name="connsiteX3" fmla="*/ 1655379 w 1694793"/>
                  <a:gd name="connsiteY3" fmla="*/ 409903 h 504496"/>
                  <a:gd name="connsiteX4" fmla="*/ 1694793 w 1694793"/>
                  <a:gd name="connsiteY4" fmla="*/ 338958 h 504496"/>
                  <a:gd name="connsiteX5" fmla="*/ 1686910 w 1694793"/>
                  <a:gd name="connsiteY5" fmla="*/ 236482 h 504496"/>
                  <a:gd name="connsiteX6" fmla="*/ 1679027 w 1694793"/>
                  <a:gd name="connsiteY6" fmla="*/ 204951 h 504496"/>
                  <a:gd name="connsiteX7" fmla="*/ 1647496 w 1694793"/>
                  <a:gd name="connsiteY7" fmla="*/ 157655 h 504496"/>
                  <a:gd name="connsiteX8" fmla="*/ 1576551 w 1694793"/>
                  <a:gd name="connsiteY8" fmla="*/ 118241 h 504496"/>
                  <a:gd name="connsiteX9" fmla="*/ 1552903 w 1694793"/>
                  <a:gd name="connsiteY9" fmla="*/ 110358 h 504496"/>
                  <a:gd name="connsiteX10" fmla="*/ 1521372 w 1694793"/>
                  <a:gd name="connsiteY10" fmla="*/ 94593 h 504496"/>
                  <a:gd name="connsiteX11" fmla="*/ 1497724 w 1694793"/>
                  <a:gd name="connsiteY11" fmla="*/ 86710 h 504496"/>
                  <a:gd name="connsiteX12" fmla="*/ 1442544 w 1694793"/>
                  <a:gd name="connsiteY12" fmla="*/ 63062 h 504496"/>
                  <a:gd name="connsiteX13" fmla="*/ 1387365 w 1694793"/>
                  <a:gd name="connsiteY13" fmla="*/ 55179 h 504496"/>
                  <a:gd name="connsiteX14" fmla="*/ 1347951 w 1694793"/>
                  <a:gd name="connsiteY14" fmla="*/ 47296 h 504496"/>
                  <a:gd name="connsiteX15" fmla="*/ 1300655 w 1694793"/>
                  <a:gd name="connsiteY15" fmla="*/ 31531 h 504496"/>
                  <a:gd name="connsiteX16" fmla="*/ 1206062 w 1694793"/>
                  <a:gd name="connsiteY16" fmla="*/ 15765 h 504496"/>
                  <a:gd name="connsiteX17" fmla="*/ 1158765 w 1694793"/>
                  <a:gd name="connsiteY17" fmla="*/ 7882 h 504496"/>
                  <a:gd name="connsiteX18" fmla="*/ 1095703 w 1694793"/>
                  <a:gd name="connsiteY18" fmla="*/ 0 h 504496"/>
                  <a:gd name="connsiteX19" fmla="*/ 788275 w 1694793"/>
                  <a:gd name="connsiteY19" fmla="*/ 15765 h 504496"/>
                  <a:gd name="connsiteX20" fmla="*/ 402020 w 1694793"/>
                  <a:gd name="connsiteY20" fmla="*/ 31531 h 504496"/>
                  <a:gd name="connsiteX21" fmla="*/ 338958 w 1694793"/>
                  <a:gd name="connsiteY21" fmla="*/ 39413 h 504496"/>
                  <a:gd name="connsiteX22" fmla="*/ 315310 w 1694793"/>
                  <a:gd name="connsiteY22" fmla="*/ 47296 h 504496"/>
                  <a:gd name="connsiteX23" fmla="*/ 260131 w 1694793"/>
                  <a:gd name="connsiteY23" fmla="*/ 55179 h 504496"/>
                  <a:gd name="connsiteX24" fmla="*/ 236482 w 1694793"/>
                  <a:gd name="connsiteY24" fmla="*/ 63062 h 504496"/>
                  <a:gd name="connsiteX25" fmla="*/ 141889 w 1694793"/>
                  <a:gd name="connsiteY25" fmla="*/ 78827 h 504496"/>
                  <a:gd name="connsiteX26" fmla="*/ 70944 w 1694793"/>
                  <a:gd name="connsiteY26" fmla="*/ 94593 h 504496"/>
                  <a:gd name="connsiteX27" fmla="*/ 47296 w 1694793"/>
                  <a:gd name="connsiteY27" fmla="*/ 102476 h 504496"/>
                  <a:gd name="connsiteX28" fmla="*/ 7882 w 1694793"/>
                  <a:gd name="connsiteY28" fmla="*/ 173420 h 504496"/>
                  <a:gd name="connsiteX29" fmla="*/ 0 w 1694793"/>
                  <a:gd name="connsiteY29" fmla="*/ 212834 h 504496"/>
                  <a:gd name="connsiteX30" fmla="*/ 7882 w 1694793"/>
                  <a:gd name="connsiteY30" fmla="*/ 338958 h 504496"/>
                  <a:gd name="connsiteX31" fmla="*/ 70944 w 1694793"/>
                  <a:gd name="connsiteY31" fmla="*/ 417786 h 504496"/>
                  <a:gd name="connsiteX32" fmla="*/ 94593 w 1694793"/>
                  <a:gd name="connsiteY32" fmla="*/ 441434 h 504496"/>
                  <a:gd name="connsiteX33" fmla="*/ 149772 w 1694793"/>
                  <a:gd name="connsiteY33" fmla="*/ 457200 h 504496"/>
                  <a:gd name="connsiteX34" fmla="*/ 212834 w 1694793"/>
                  <a:gd name="connsiteY34" fmla="*/ 472965 h 504496"/>
                  <a:gd name="connsiteX35" fmla="*/ 346841 w 1694793"/>
                  <a:gd name="connsiteY35" fmla="*/ 480848 h 504496"/>
                  <a:gd name="connsiteX36" fmla="*/ 417786 w 1694793"/>
                  <a:gd name="connsiteY36" fmla="*/ 488731 h 504496"/>
                  <a:gd name="connsiteX37" fmla="*/ 977462 w 1694793"/>
                  <a:gd name="connsiteY37" fmla="*/ 504496 h 504496"/>
                  <a:gd name="connsiteX38" fmla="*/ 1158765 w 1694793"/>
                  <a:gd name="connsiteY38" fmla="*/ 488731 h 504496"/>
                  <a:gd name="connsiteX39" fmla="*/ 1221827 w 1694793"/>
                  <a:gd name="connsiteY39" fmla="*/ 465082 h 504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694793" h="504496">
                    <a:moveTo>
                      <a:pt x="1221827" y="465082"/>
                    </a:moveTo>
                    <a:cubicBezTo>
                      <a:pt x="1291458" y="458513"/>
                      <a:pt x="1465710" y="477028"/>
                      <a:pt x="1576551" y="449317"/>
                    </a:cubicBezTo>
                    <a:cubicBezTo>
                      <a:pt x="1584612" y="447302"/>
                      <a:pt x="1592562" y="444707"/>
                      <a:pt x="1600200" y="441434"/>
                    </a:cubicBezTo>
                    <a:cubicBezTo>
                      <a:pt x="1628206" y="429432"/>
                      <a:pt x="1631627" y="425738"/>
                      <a:pt x="1655379" y="409903"/>
                    </a:cubicBezTo>
                    <a:cubicBezTo>
                      <a:pt x="1691519" y="355693"/>
                      <a:pt x="1680918" y="380582"/>
                      <a:pt x="1694793" y="338958"/>
                    </a:cubicBezTo>
                    <a:cubicBezTo>
                      <a:pt x="1692165" y="304799"/>
                      <a:pt x="1690913" y="270507"/>
                      <a:pt x="1686910" y="236482"/>
                    </a:cubicBezTo>
                    <a:cubicBezTo>
                      <a:pt x="1685644" y="225722"/>
                      <a:pt x="1683872" y="214641"/>
                      <a:pt x="1679027" y="204951"/>
                    </a:cubicBezTo>
                    <a:cubicBezTo>
                      <a:pt x="1670553" y="188004"/>
                      <a:pt x="1663744" y="167403"/>
                      <a:pt x="1647496" y="157655"/>
                    </a:cubicBezTo>
                    <a:cubicBezTo>
                      <a:pt x="1622584" y="142708"/>
                      <a:pt x="1602935" y="129549"/>
                      <a:pt x="1576551" y="118241"/>
                    </a:cubicBezTo>
                    <a:cubicBezTo>
                      <a:pt x="1568914" y="114968"/>
                      <a:pt x="1560540" y="113631"/>
                      <a:pt x="1552903" y="110358"/>
                    </a:cubicBezTo>
                    <a:cubicBezTo>
                      <a:pt x="1542102" y="105729"/>
                      <a:pt x="1532173" y="99222"/>
                      <a:pt x="1521372" y="94593"/>
                    </a:cubicBezTo>
                    <a:cubicBezTo>
                      <a:pt x="1513735" y="91320"/>
                      <a:pt x="1505439" y="89796"/>
                      <a:pt x="1497724" y="86710"/>
                    </a:cubicBezTo>
                    <a:cubicBezTo>
                      <a:pt x="1479144" y="79278"/>
                      <a:pt x="1461785" y="68559"/>
                      <a:pt x="1442544" y="63062"/>
                    </a:cubicBezTo>
                    <a:cubicBezTo>
                      <a:pt x="1424679" y="57958"/>
                      <a:pt x="1405692" y="58234"/>
                      <a:pt x="1387365" y="55179"/>
                    </a:cubicBezTo>
                    <a:cubicBezTo>
                      <a:pt x="1374149" y="52976"/>
                      <a:pt x="1360877" y="50821"/>
                      <a:pt x="1347951" y="47296"/>
                    </a:cubicBezTo>
                    <a:cubicBezTo>
                      <a:pt x="1331918" y="42924"/>
                      <a:pt x="1317047" y="34263"/>
                      <a:pt x="1300655" y="31531"/>
                    </a:cubicBezTo>
                    <a:lnTo>
                      <a:pt x="1206062" y="15765"/>
                    </a:lnTo>
                    <a:cubicBezTo>
                      <a:pt x="1190296" y="13137"/>
                      <a:pt x="1174625" y="9864"/>
                      <a:pt x="1158765" y="7882"/>
                    </a:cubicBezTo>
                    <a:lnTo>
                      <a:pt x="1095703" y="0"/>
                    </a:lnTo>
                    <a:lnTo>
                      <a:pt x="788275" y="15765"/>
                    </a:lnTo>
                    <a:lnTo>
                      <a:pt x="402020" y="31531"/>
                    </a:lnTo>
                    <a:cubicBezTo>
                      <a:pt x="380999" y="34158"/>
                      <a:pt x="359801" y="35624"/>
                      <a:pt x="338958" y="39413"/>
                    </a:cubicBezTo>
                    <a:cubicBezTo>
                      <a:pt x="330783" y="40899"/>
                      <a:pt x="323458" y="45666"/>
                      <a:pt x="315310" y="47296"/>
                    </a:cubicBezTo>
                    <a:cubicBezTo>
                      <a:pt x="297091" y="50940"/>
                      <a:pt x="278524" y="52551"/>
                      <a:pt x="260131" y="55179"/>
                    </a:cubicBezTo>
                    <a:cubicBezTo>
                      <a:pt x="252248" y="57807"/>
                      <a:pt x="244543" y="61047"/>
                      <a:pt x="236482" y="63062"/>
                    </a:cubicBezTo>
                    <a:cubicBezTo>
                      <a:pt x="199320" y="72353"/>
                      <a:pt x="181944" y="72151"/>
                      <a:pt x="141889" y="78827"/>
                    </a:cubicBezTo>
                    <a:cubicBezTo>
                      <a:pt x="122384" y="82078"/>
                      <a:pt x="90784" y="88924"/>
                      <a:pt x="70944" y="94593"/>
                    </a:cubicBezTo>
                    <a:cubicBezTo>
                      <a:pt x="62955" y="96876"/>
                      <a:pt x="55179" y="99848"/>
                      <a:pt x="47296" y="102476"/>
                    </a:cubicBezTo>
                    <a:cubicBezTo>
                      <a:pt x="23814" y="137698"/>
                      <a:pt x="16206" y="140123"/>
                      <a:pt x="7882" y="173420"/>
                    </a:cubicBezTo>
                    <a:cubicBezTo>
                      <a:pt x="4633" y="186418"/>
                      <a:pt x="2627" y="199696"/>
                      <a:pt x="0" y="212834"/>
                    </a:cubicBezTo>
                    <a:cubicBezTo>
                      <a:pt x="2627" y="254875"/>
                      <a:pt x="3472" y="297066"/>
                      <a:pt x="7882" y="338958"/>
                    </a:cubicBezTo>
                    <a:cubicBezTo>
                      <a:pt x="11672" y="374965"/>
                      <a:pt x="48451" y="395293"/>
                      <a:pt x="70944" y="417786"/>
                    </a:cubicBezTo>
                    <a:cubicBezTo>
                      <a:pt x="78827" y="425669"/>
                      <a:pt x="83874" y="438371"/>
                      <a:pt x="94593" y="441434"/>
                    </a:cubicBezTo>
                    <a:lnTo>
                      <a:pt x="149772" y="457200"/>
                    </a:lnTo>
                    <a:cubicBezTo>
                      <a:pt x="176533" y="465228"/>
                      <a:pt x="180749" y="470048"/>
                      <a:pt x="212834" y="472965"/>
                    </a:cubicBezTo>
                    <a:cubicBezTo>
                      <a:pt x="257396" y="477016"/>
                      <a:pt x="302227" y="477416"/>
                      <a:pt x="346841" y="480848"/>
                    </a:cubicBezTo>
                    <a:cubicBezTo>
                      <a:pt x="370565" y="482673"/>
                      <a:pt x="394019" y="487599"/>
                      <a:pt x="417786" y="488731"/>
                    </a:cubicBezTo>
                    <a:cubicBezTo>
                      <a:pt x="485105" y="491937"/>
                      <a:pt x="928149" y="503198"/>
                      <a:pt x="977462" y="504496"/>
                    </a:cubicBezTo>
                    <a:cubicBezTo>
                      <a:pt x="1118206" y="484389"/>
                      <a:pt x="914647" y="511980"/>
                      <a:pt x="1158765" y="488731"/>
                    </a:cubicBezTo>
                    <a:cubicBezTo>
                      <a:pt x="1274005" y="477756"/>
                      <a:pt x="1152196" y="471651"/>
                      <a:pt x="1221827" y="465082"/>
                    </a:cubicBez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FC2A89C-323D-3144-8E8A-F3D33CA2CA31}"/>
                </a:ext>
              </a:extLst>
            </p:cNvPr>
            <p:cNvSpPr txBox="1"/>
            <p:nvPr/>
          </p:nvSpPr>
          <p:spPr>
            <a:xfrm>
              <a:off x="1617663" y="6398179"/>
              <a:ext cx="638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SJF</a:t>
              </a:r>
              <a:endParaRPr kumimoji="1"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693301F-66AF-924D-8EA6-2676472C77F9}"/>
              </a:ext>
            </a:extLst>
          </p:cNvPr>
          <p:cNvGrpSpPr/>
          <p:nvPr/>
        </p:nvGrpSpPr>
        <p:grpSpPr>
          <a:xfrm>
            <a:off x="4301178" y="1893142"/>
            <a:ext cx="3773482" cy="4364525"/>
            <a:chOff x="4440353" y="2402986"/>
            <a:chExt cx="3773482" cy="4364525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6A9B4BE-23EE-6545-8A04-15C3C3B58B00}"/>
                </a:ext>
              </a:extLst>
            </p:cNvPr>
            <p:cNvGrpSpPr/>
            <p:nvPr/>
          </p:nvGrpSpPr>
          <p:grpSpPr>
            <a:xfrm>
              <a:off x="4440353" y="2402986"/>
              <a:ext cx="3773482" cy="3952824"/>
              <a:chOff x="6757883" y="1101024"/>
              <a:chExt cx="4538109" cy="4744506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99D306CA-78B9-204D-B21F-31E230410F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" t="39655" r="1"/>
              <a:stretch/>
            </p:blipFill>
            <p:spPr>
              <a:xfrm>
                <a:off x="6818585" y="1101024"/>
                <a:ext cx="4477407" cy="4744506"/>
              </a:xfrm>
              <a:prstGeom prst="rect">
                <a:avLst/>
              </a:prstGeom>
            </p:spPr>
          </p:pic>
          <p:sp>
            <p:nvSpPr>
              <p:cNvPr id="30" name="任意形状 29">
                <a:extLst>
                  <a:ext uri="{FF2B5EF4-FFF2-40B4-BE49-F238E27FC236}">
                    <a16:creationId xmlns:a16="http://schemas.microsoft.com/office/drawing/2014/main" id="{C7A4199E-43B4-784D-8071-6B3012129EF0}"/>
                  </a:ext>
                </a:extLst>
              </p:cNvPr>
              <p:cNvSpPr/>
              <p:nvPr/>
            </p:nvSpPr>
            <p:spPr>
              <a:xfrm>
                <a:off x="6757883" y="1749972"/>
                <a:ext cx="1513779" cy="575442"/>
              </a:xfrm>
              <a:custGeom>
                <a:avLst/>
                <a:gdLst>
                  <a:gd name="connsiteX0" fmla="*/ 1221827 w 1694793"/>
                  <a:gd name="connsiteY0" fmla="*/ 465082 h 504496"/>
                  <a:gd name="connsiteX1" fmla="*/ 1576551 w 1694793"/>
                  <a:gd name="connsiteY1" fmla="*/ 449317 h 504496"/>
                  <a:gd name="connsiteX2" fmla="*/ 1600200 w 1694793"/>
                  <a:gd name="connsiteY2" fmla="*/ 441434 h 504496"/>
                  <a:gd name="connsiteX3" fmla="*/ 1655379 w 1694793"/>
                  <a:gd name="connsiteY3" fmla="*/ 409903 h 504496"/>
                  <a:gd name="connsiteX4" fmla="*/ 1694793 w 1694793"/>
                  <a:gd name="connsiteY4" fmla="*/ 338958 h 504496"/>
                  <a:gd name="connsiteX5" fmla="*/ 1686910 w 1694793"/>
                  <a:gd name="connsiteY5" fmla="*/ 236482 h 504496"/>
                  <a:gd name="connsiteX6" fmla="*/ 1679027 w 1694793"/>
                  <a:gd name="connsiteY6" fmla="*/ 204951 h 504496"/>
                  <a:gd name="connsiteX7" fmla="*/ 1647496 w 1694793"/>
                  <a:gd name="connsiteY7" fmla="*/ 157655 h 504496"/>
                  <a:gd name="connsiteX8" fmla="*/ 1576551 w 1694793"/>
                  <a:gd name="connsiteY8" fmla="*/ 118241 h 504496"/>
                  <a:gd name="connsiteX9" fmla="*/ 1552903 w 1694793"/>
                  <a:gd name="connsiteY9" fmla="*/ 110358 h 504496"/>
                  <a:gd name="connsiteX10" fmla="*/ 1521372 w 1694793"/>
                  <a:gd name="connsiteY10" fmla="*/ 94593 h 504496"/>
                  <a:gd name="connsiteX11" fmla="*/ 1497724 w 1694793"/>
                  <a:gd name="connsiteY11" fmla="*/ 86710 h 504496"/>
                  <a:gd name="connsiteX12" fmla="*/ 1442544 w 1694793"/>
                  <a:gd name="connsiteY12" fmla="*/ 63062 h 504496"/>
                  <a:gd name="connsiteX13" fmla="*/ 1387365 w 1694793"/>
                  <a:gd name="connsiteY13" fmla="*/ 55179 h 504496"/>
                  <a:gd name="connsiteX14" fmla="*/ 1347951 w 1694793"/>
                  <a:gd name="connsiteY14" fmla="*/ 47296 h 504496"/>
                  <a:gd name="connsiteX15" fmla="*/ 1300655 w 1694793"/>
                  <a:gd name="connsiteY15" fmla="*/ 31531 h 504496"/>
                  <a:gd name="connsiteX16" fmla="*/ 1206062 w 1694793"/>
                  <a:gd name="connsiteY16" fmla="*/ 15765 h 504496"/>
                  <a:gd name="connsiteX17" fmla="*/ 1158765 w 1694793"/>
                  <a:gd name="connsiteY17" fmla="*/ 7882 h 504496"/>
                  <a:gd name="connsiteX18" fmla="*/ 1095703 w 1694793"/>
                  <a:gd name="connsiteY18" fmla="*/ 0 h 504496"/>
                  <a:gd name="connsiteX19" fmla="*/ 788275 w 1694793"/>
                  <a:gd name="connsiteY19" fmla="*/ 15765 h 504496"/>
                  <a:gd name="connsiteX20" fmla="*/ 402020 w 1694793"/>
                  <a:gd name="connsiteY20" fmla="*/ 31531 h 504496"/>
                  <a:gd name="connsiteX21" fmla="*/ 338958 w 1694793"/>
                  <a:gd name="connsiteY21" fmla="*/ 39413 h 504496"/>
                  <a:gd name="connsiteX22" fmla="*/ 315310 w 1694793"/>
                  <a:gd name="connsiteY22" fmla="*/ 47296 h 504496"/>
                  <a:gd name="connsiteX23" fmla="*/ 260131 w 1694793"/>
                  <a:gd name="connsiteY23" fmla="*/ 55179 h 504496"/>
                  <a:gd name="connsiteX24" fmla="*/ 236482 w 1694793"/>
                  <a:gd name="connsiteY24" fmla="*/ 63062 h 504496"/>
                  <a:gd name="connsiteX25" fmla="*/ 141889 w 1694793"/>
                  <a:gd name="connsiteY25" fmla="*/ 78827 h 504496"/>
                  <a:gd name="connsiteX26" fmla="*/ 70944 w 1694793"/>
                  <a:gd name="connsiteY26" fmla="*/ 94593 h 504496"/>
                  <a:gd name="connsiteX27" fmla="*/ 47296 w 1694793"/>
                  <a:gd name="connsiteY27" fmla="*/ 102476 h 504496"/>
                  <a:gd name="connsiteX28" fmla="*/ 7882 w 1694793"/>
                  <a:gd name="connsiteY28" fmla="*/ 173420 h 504496"/>
                  <a:gd name="connsiteX29" fmla="*/ 0 w 1694793"/>
                  <a:gd name="connsiteY29" fmla="*/ 212834 h 504496"/>
                  <a:gd name="connsiteX30" fmla="*/ 7882 w 1694793"/>
                  <a:gd name="connsiteY30" fmla="*/ 338958 h 504496"/>
                  <a:gd name="connsiteX31" fmla="*/ 70944 w 1694793"/>
                  <a:gd name="connsiteY31" fmla="*/ 417786 h 504496"/>
                  <a:gd name="connsiteX32" fmla="*/ 94593 w 1694793"/>
                  <a:gd name="connsiteY32" fmla="*/ 441434 h 504496"/>
                  <a:gd name="connsiteX33" fmla="*/ 149772 w 1694793"/>
                  <a:gd name="connsiteY33" fmla="*/ 457200 h 504496"/>
                  <a:gd name="connsiteX34" fmla="*/ 212834 w 1694793"/>
                  <a:gd name="connsiteY34" fmla="*/ 472965 h 504496"/>
                  <a:gd name="connsiteX35" fmla="*/ 346841 w 1694793"/>
                  <a:gd name="connsiteY35" fmla="*/ 480848 h 504496"/>
                  <a:gd name="connsiteX36" fmla="*/ 417786 w 1694793"/>
                  <a:gd name="connsiteY36" fmla="*/ 488731 h 504496"/>
                  <a:gd name="connsiteX37" fmla="*/ 977462 w 1694793"/>
                  <a:gd name="connsiteY37" fmla="*/ 504496 h 504496"/>
                  <a:gd name="connsiteX38" fmla="*/ 1158765 w 1694793"/>
                  <a:gd name="connsiteY38" fmla="*/ 488731 h 504496"/>
                  <a:gd name="connsiteX39" fmla="*/ 1221827 w 1694793"/>
                  <a:gd name="connsiteY39" fmla="*/ 465082 h 504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694793" h="504496">
                    <a:moveTo>
                      <a:pt x="1221827" y="465082"/>
                    </a:moveTo>
                    <a:cubicBezTo>
                      <a:pt x="1291458" y="458513"/>
                      <a:pt x="1465710" y="477028"/>
                      <a:pt x="1576551" y="449317"/>
                    </a:cubicBezTo>
                    <a:cubicBezTo>
                      <a:pt x="1584612" y="447302"/>
                      <a:pt x="1592562" y="444707"/>
                      <a:pt x="1600200" y="441434"/>
                    </a:cubicBezTo>
                    <a:cubicBezTo>
                      <a:pt x="1628206" y="429432"/>
                      <a:pt x="1631627" y="425738"/>
                      <a:pt x="1655379" y="409903"/>
                    </a:cubicBezTo>
                    <a:cubicBezTo>
                      <a:pt x="1691519" y="355693"/>
                      <a:pt x="1680918" y="380582"/>
                      <a:pt x="1694793" y="338958"/>
                    </a:cubicBezTo>
                    <a:cubicBezTo>
                      <a:pt x="1692165" y="304799"/>
                      <a:pt x="1690913" y="270507"/>
                      <a:pt x="1686910" y="236482"/>
                    </a:cubicBezTo>
                    <a:cubicBezTo>
                      <a:pt x="1685644" y="225722"/>
                      <a:pt x="1683872" y="214641"/>
                      <a:pt x="1679027" y="204951"/>
                    </a:cubicBezTo>
                    <a:cubicBezTo>
                      <a:pt x="1670553" y="188004"/>
                      <a:pt x="1663744" y="167403"/>
                      <a:pt x="1647496" y="157655"/>
                    </a:cubicBezTo>
                    <a:cubicBezTo>
                      <a:pt x="1622584" y="142708"/>
                      <a:pt x="1602935" y="129549"/>
                      <a:pt x="1576551" y="118241"/>
                    </a:cubicBezTo>
                    <a:cubicBezTo>
                      <a:pt x="1568914" y="114968"/>
                      <a:pt x="1560540" y="113631"/>
                      <a:pt x="1552903" y="110358"/>
                    </a:cubicBezTo>
                    <a:cubicBezTo>
                      <a:pt x="1542102" y="105729"/>
                      <a:pt x="1532173" y="99222"/>
                      <a:pt x="1521372" y="94593"/>
                    </a:cubicBezTo>
                    <a:cubicBezTo>
                      <a:pt x="1513735" y="91320"/>
                      <a:pt x="1505439" y="89796"/>
                      <a:pt x="1497724" y="86710"/>
                    </a:cubicBezTo>
                    <a:cubicBezTo>
                      <a:pt x="1479144" y="79278"/>
                      <a:pt x="1461785" y="68559"/>
                      <a:pt x="1442544" y="63062"/>
                    </a:cubicBezTo>
                    <a:cubicBezTo>
                      <a:pt x="1424679" y="57958"/>
                      <a:pt x="1405692" y="58234"/>
                      <a:pt x="1387365" y="55179"/>
                    </a:cubicBezTo>
                    <a:cubicBezTo>
                      <a:pt x="1374149" y="52976"/>
                      <a:pt x="1360877" y="50821"/>
                      <a:pt x="1347951" y="47296"/>
                    </a:cubicBezTo>
                    <a:cubicBezTo>
                      <a:pt x="1331918" y="42924"/>
                      <a:pt x="1317047" y="34263"/>
                      <a:pt x="1300655" y="31531"/>
                    </a:cubicBezTo>
                    <a:lnTo>
                      <a:pt x="1206062" y="15765"/>
                    </a:lnTo>
                    <a:cubicBezTo>
                      <a:pt x="1190296" y="13137"/>
                      <a:pt x="1174625" y="9864"/>
                      <a:pt x="1158765" y="7882"/>
                    </a:cubicBezTo>
                    <a:lnTo>
                      <a:pt x="1095703" y="0"/>
                    </a:lnTo>
                    <a:lnTo>
                      <a:pt x="788275" y="15765"/>
                    </a:lnTo>
                    <a:lnTo>
                      <a:pt x="402020" y="31531"/>
                    </a:lnTo>
                    <a:cubicBezTo>
                      <a:pt x="380999" y="34158"/>
                      <a:pt x="359801" y="35624"/>
                      <a:pt x="338958" y="39413"/>
                    </a:cubicBezTo>
                    <a:cubicBezTo>
                      <a:pt x="330783" y="40899"/>
                      <a:pt x="323458" y="45666"/>
                      <a:pt x="315310" y="47296"/>
                    </a:cubicBezTo>
                    <a:cubicBezTo>
                      <a:pt x="297091" y="50940"/>
                      <a:pt x="278524" y="52551"/>
                      <a:pt x="260131" y="55179"/>
                    </a:cubicBezTo>
                    <a:cubicBezTo>
                      <a:pt x="252248" y="57807"/>
                      <a:pt x="244543" y="61047"/>
                      <a:pt x="236482" y="63062"/>
                    </a:cubicBezTo>
                    <a:cubicBezTo>
                      <a:pt x="199320" y="72353"/>
                      <a:pt x="181944" y="72151"/>
                      <a:pt x="141889" y="78827"/>
                    </a:cubicBezTo>
                    <a:cubicBezTo>
                      <a:pt x="122384" y="82078"/>
                      <a:pt x="90784" y="88924"/>
                      <a:pt x="70944" y="94593"/>
                    </a:cubicBezTo>
                    <a:cubicBezTo>
                      <a:pt x="62955" y="96876"/>
                      <a:pt x="55179" y="99848"/>
                      <a:pt x="47296" y="102476"/>
                    </a:cubicBezTo>
                    <a:cubicBezTo>
                      <a:pt x="23814" y="137698"/>
                      <a:pt x="16206" y="140123"/>
                      <a:pt x="7882" y="173420"/>
                    </a:cubicBezTo>
                    <a:cubicBezTo>
                      <a:pt x="4633" y="186418"/>
                      <a:pt x="2627" y="199696"/>
                      <a:pt x="0" y="212834"/>
                    </a:cubicBezTo>
                    <a:cubicBezTo>
                      <a:pt x="2627" y="254875"/>
                      <a:pt x="3472" y="297066"/>
                      <a:pt x="7882" y="338958"/>
                    </a:cubicBezTo>
                    <a:cubicBezTo>
                      <a:pt x="11672" y="374965"/>
                      <a:pt x="48451" y="395293"/>
                      <a:pt x="70944" y="417786"/>
                    </a:cubicBezTo>
                    <a:cubicBezTo>
                      <a:pt x="78827" y="425669"/>
                      <a:pt x="83874" y="438371"/>
                      <a:pt x="94593" y="441434"/>
                    </a:cubicBezTo>
                    <a:lnTo>
                      <a:pt x="149772" y="457200"/>
                    </a:lnTo>
                    <a:cubicBezTo>
                      <a:pt x="176533" y="465228"/>
                      <a:pt x="180749" y="470048"/>
                      <a:pt x="212834" y="472965"/>
                    </a:cubicBezTo>
                    <a:cubicBezTo>
                      <a:pt x="257396" y="477016"/>
                      <a:pt x="302227" y="477416"/>
                      <a:pt x="346841" y="480848"/>
                    </a:cubicBezTo>
                    <a:cubicBezTo>
                      <a:pt x="370565" y="482673"/>
                      <a:pt x="394019" y="487599"/>
                      <a:pt x="417786" y="488731"/>
                    </a:cubicBezTo>
                    <a:cubicBezTo>
                      <a:pt x="485105" y="491937"/>
                      <a:pt x="928149" y="503198"/>
                      <a:pt x="977462" y="504496"/>
                    </a:cubicBezTo>
                    <a:cubicBezTo>
                      <a:pt x="1118206" y="484389"/>
                      <a:pt x="914647" y="511980"/>
                      <a:pt x="1158765" y="488731"/>
                    </a:cubicBezTo>
                    <a:cubicBezTo>
                      <a:pt x="1274005" y="477756"/>
                      <a:pt x="1152196" y="471651"/>
                      <a:pt x="1221827" y="465082"/>
                    </a:cubicBez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任意形状 30">
                <a:extLst>
                  <a:ext uri="{FF2B5EF4-FFF2-40B4-BE49-F238E27FC236}">
                    <a16:creationId xmlns:a16="http://schemas.microsoft.com/office/drawing/2014/main" id="{78F5EA59-0525-2A47-982D-60B8103DE975}"/>
                  </a:ext>
                </a:extLst>
              </p:cNvPr>
              <p:cNvSpPr/>
              <p:nvPr/>
            </p:nvSpPr>
            <p:spPr>
              <a:xfrm>
                <a:off x="6818585" y="2545293"/>
                <a:ext cx="1513779" cy="575442"/>
              </a:xfrm>
              <a:custGeom>
                <a:avLst/>
                <a:gdLst>
                  <a:gd name="connsiteX0" fmla="*/ 1221827 w 1694793"/>
                  <a:gd name="connsiteY0" fmla="*/ 465082 h 504496"/>
                  <a:gd name="connsiteX1" fmla="*/ 1576551 w 1694793"/>
                  <a:gd name="connsiteY1" fmla="*/ 449317 h 504496"/>
                  <a:gd name="connsiteX2" fmla="*/ 1600200 w 1694793"/>
                  <a:gd name="connsiteY2" fmla="*/ 441434 h 504496"/>
                  <a:gd name="connsiteX3" fmla="*/ 1655379 w 1694793"/>
                  <a:gd name="connsiteY3" fmla="*/ 409903 h 504496"/>
                  <a:gd name="connsiteX4" fmla="*/ 1694793 w 1694793"/>
                  <a:gd name="connsiteY4" fmla="*/ 338958 h 504496"/>
                  <a:gd name="connsiteX5" fmla="*/ 1686910 w 1694793"/>
                  <a:gd name="connsiteY5" fmla="*/ 236482 h 504496"/>
                  <a:gd name="connsiteX6" fmla="*/ 1679027 w 1694793"/>
                  <a:gd name="connsiteY6" fmla="*/ 204951 h 504496"/>
                  <a:gd name="connsiteX7" fmla="*/ 1647496 w 1694793"/>
                  <a:gd name="connsiteY7" fmla="*/ 157655 h 504496"/>
                  <a:gd name="connsiteX8" fmla="*/ 1576551 w 1694793"/>
                  <a:gd name="connsiteY8" fmla="*/ 118241 h 504496"/>
                  <a:gd name="connsiteX9" fmla="*/ 1552903 w 1694793"/>
                  <a:gd name="connsiteY9" fmla="*/ 110358 h 504496"/>
                  <a:gd name="connsiteX10" fmla="*/ 1521372 w 1694793"/>
                  <a:gd name="connsiteY10" fmla="*/ 94593 h 504496"/>
                  <a:gd name="connsiteX11" fmla="*/ 1497724 w 1694793"/>
                  <a:gd name="connsiteY11" fmla="*/ 86710 h 504496"/>
                  <a:gd name="connsiteX12" fmla="*/ 1442544 w 1694793"/>
                  <a:gd name="connsiteY12" fmla="*/ 63062 h 504496"/>
                  <a:gd name="connsiteX13" fmla="*/ 1387365 w 1694793"/>
                  <a:gd name="connsiteY13" fmla="*/ 55179 h 504496"/>
                  <a:gd name="connsiteX14" fmla="*/ 1347951 w 1694793"/>
                  <a:gd name="connsiteY14" fmla="*/ 47296 h 504496"/>
                  <a:gd name="connsiteX15" fmla="*/ 1300655 w 1694793"/>
                  <a:gd name="connsiteY15" fmla="*/ 31531 h 504496"/>
                  <a:gd name="connsiteX16" fmla="*/ 1206062 w 1694793"/>
                  <a:gd name="connsiteY16" fmla="*/ 15765 h 504496"/>
                  <a:gd name="connsiteX17" fmla="*/ 1158765 w 1694793"/>
                  <a:gd name="connsiteY17" fmla="*/ 7882 h 504496"/>
                  <a:gd name="connsiteX18" fmla="*/ 1095703 w 1694793"/>
                  <a:gd name="connsiteY18" fmla="*/ 0 h 504496"/>
                  <a:gd name="connsiteX19" fmla="*/ 788275 w 1694793"/>
                  <a:gd name="connsiteY19" fmla="*/ 15765 h 504496"/>
                  <a:gd name="connsiteX20" fmla="*/ 402020 w 1694793"/>
                  <a:gd name="connsiteY20" fmla="*/ 31531 h 504496"/>
                  <a:gd name="connsiteX21" fmla="*/ 338958 w 1694793"/>
                  <a:gd name="connsiteY21" fmla="*/ 39413 h 504496"/>
                  <a:gd name="connsiteX22" fmla="*/ 315310 w 1694793"/>
                  <a:gd name="connsiteY22" fmla="*/ 47296 h 504496"/>
                  <a:gd name="connsiteX23" fmla="*/ 260131 w 1694793"/>
                  <a:gd name="connsiteY23" fmla="*/ 55179 h 504496"/>
                  <a:gd name="connsiteX24" fmla="*/ 236482 w 1694793"/>
                  <a:gd name="connsiteY24" fmla="*/ 63062 h 504496"/>
                  <a:gd name="connsiteX25" fmla="*/ 141889 w 1694793"/>
                  <a:gd name="connsiteY25" fmla="*/ 78827 h 504496"/>
                  <a:gd name="connsiteX26" fmla="*/ 70944 w 1694793"/>
                  <a:gd name="connsiteY26" fmla="*/ 94593 h 504496"/>
                  <a:gd name="connsiteX27" fmla="*/ 47296 w 1694793"/>
                  <a:gd name="connsiteY27" fmla="*/ 102476 h 504496"/>
                  <a:gd name="connsiteX28" fmla="*/ 7882 w 1694793"/>
                  <a:gd name="connsiteY28" fmla="*/ 173420 h 504496"/>
                  <a:gd name="connsiteX29" fmla="*/ 0 w 1694793"/>
                  <a:gd name="connsiteY29" fmla="*/ 212834 h 504496"/>
                  <a:gd name="connsiteX30" fmla="*/ 7882 w 1694793"/>
                  <a:gd name="connsiteY30" fmla="*/ 338958 h 504496"/>
                  <a:gd name="connsiteX31" fmla="*/ 70944 w 1694793"/>
                  <a:gd name="connsiteY31" fmla="*/ 417786 h 504496"/>
                  <a:gd name="connsiteX32" fmla="*/ 94593 w 1694793"/>
                  <a:gd name="connsiteY32" fmla="*/ 441434 h 504496"/>
                  <a:gd name="connsiteX33" fmla="*/ 149772 w 1694793"/>
                  <a:gd name="connsiteY33" fmla="*/ 457200 h 504496"/>
                  <a:gd name="connsiteX34" fmla="*/ 212834 w 1694793"/>
                  <a:gd name="connsiteY34" fmla="*/ 472965 h 504496"/>
                  <a:gd name="connsiteX35" fmla="*/ 346841 w 1694793"/>
                  <a:gd name="connsiteY35" fmla="*/ 480848 h 504496"/>
                  <a:gd name="connsiteX36" fmla="*/ 417786 w 1694793"/>
                  <a:gd name="connsiteY36" fmla="*/ 488731 h 504496"/>
                  <a:gd name="connsiteX37" fmla="*/ 977462 w 1694793"/>
                  <a:gd name="connsiteY37" fmla="*/ 504496 h 504496"/>
                  <a:gd name="connsiteX38" fmla="*/ 1158765 w 1694793"/>
                  <a:gd name="connsiteY38" fmla="*/ 488731 h 504496"/>
                  <a:gd name="connsiteX39" fmla="*/ 1221827 w 1694793"/>
                  <a:gd name="connsiteY39" fmla="*/ 465082 h 504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694793" h="504496">
                    <a:moveTo>
                      <a:pt x="1221827" y="465082"/>
                    </a:moveTo>
                    <a:cubicBezTo>
                      <a:pt x="1291458" y="458513"/>
                      <a:pt x="1465710" y="477028"/>
                      <a:pt x="1576551" y="449317"/>
                    </a:cubicBezTo>
                    <a:cubicBezTo>
                      <a:pt x="1584612" y="447302"/>
                      <a:pt x="1592562" y="444707"/>
                      <a:pt x="1600200" y="441434"/>
                    </a:cubicBezTo>
                    <a:cubicBezTo>
                      <a:pt x="1628206" y="429432"/>
                      <a:pt x="1631627" y="425738"/>
                      <a:pt x="1655379" y="409903"/>
                    </a:cubicBezTo>
                    <a:cubicBezTo>
                      <a:pt x="1691519" y="355693"/>
                      <a:pt x="1680918" y="380582"/>
                      <a:pt x="1694793" y="338958"/>
                    </a:cubicBezTo>
                    <a:cubicBezTo>
                      <a:pt x="1692165" y="304799"/>
                      <a:pt x="1690913" y="270507"/>
                      <a:pt x="1686910" y="236482"/>
                    </a:cubicBezTo>
                    <a:cubicBezTo>
                      <a:pt x="1685644" y="225722"/>
                      <a:pt x="1683872" y="214641"/>
                      <a:pt x="1679027" y="204951"/>
                    </a:cubicBezTo>
                    <a:cubicBezTo>
                      <a:pt x="1670553" y="188004"/>
                      <a:pt x="1663744" y="167403"/>
                      <a:pt x="1647496" y="157655"/>
                    </a:cubicBezTo>
                    <a:cubicBezTo>
                      <a:pt x="1622584" y="142708"/>
                      <a:pt x="1602935" y="129549"/>
                      <a:pt x="1576551" y="118241"/>
                    </a:cubicBezTo>
                    <a:cubicBezTo>
                      <a:pt x="1568914" y="114968"/>
                      <a:pt x="1560540" y="113631"/>
                      <a:pt x="1552903" y="110358"/>
                    </a:cubicBezTo>
                    <a:cubicBezTo>
                      <a:pt x="1542102" y="105729"/>
                      <a:pt x="1532173" y="99222"/>
                      <a:pt x="1521372" y="94593"/>
                    </a:cubicBezTo>
                    <a:cubicBezTo>
                      <a:pt x="1513735" y="91320"/>
                      <a:pt x="1505439" y="89796"/>
                      <a:pt x="1497724" y="86710"/>
                    </a:cubicBezTo>
                    <a:cubicBezTo>
                      <a:pt x="1479144" y="79278"/>
                      <a:pt x="1461785" y="68559"/>
                      <a:pt x="1442544" y="63062"/>
                    </a:cubicBezTo>
                    <a:cubicBezTo>
                      <a:pt x="1424679" y="57958"/>
                      <a:pt x="1405692" y="58234"/>
                      <a:pt x="1387365" y="55179"/>
                    </a:cubicBezTo>
                    <a:cubicBezTo>
                      <a:pt x="1374149" y="52976"/>
                      <a:pt x="1360877" y="50821"/>
                      <a:pt x="1347951" y="47296"/>
                    </a:cubicBezTo>
                    <a:cubicBezTo>
                      <a:pt x="1331918" y="42924"/>
                      <a:pt x="1317047" y="34263"/>
                      <a:pt x="1300655" y="31531"/>
                    </a:cubicBezTo>
                    <a:lnTo>
                      <a:pt x="1206062" y="15765"/>
                    </a:lnTo>
                    <a:cubicBezTo>
                      <a:pt x="1190296" y="13137"/>
                      <a:pt x="1174625" y="9864"/>
                      <a:pt x="1158765" y="7882"/>
                    </a:cubicBezTo>
                    <a:lnTo>
                      <a:pt x="1095703" y="0"/>
                    </a:lnTo>
                    <a:lnTo>
                      <a:pt x="788275" y="15765"/>
                    </a:lnTo>
                    <a:lnTo>
                      <a:pt x="402020" y="31531"/>
                    </a:lnTo>
                    <a:cubicBezTo>
                      <a:pt x="380999" y="34158"/>
                      <a:pt x="359801" y="35624"/>
                      <a:pt x="338958" y="39413"/>
                    </a:cubicBezTo>
                    <a:cubicBezTo>
                      <a:pt x="330783" y="40899"/>
                      <a:pt x="323458" y="45666"/>
                      <a:pt x="315310" y="47296"/>
                    </a:cubicBezTo>
                    <a:cubicBezTo>
                      <a:pt x="297091" y="50940"/>
                      <a:pt x="278524" y="52551"/>
                      <a:pt x="260131" y="55179"/>
                    </a:cubicBezTo>
                    <a:cubicBezTo>
                      <a:pt x="252248" y="57807"/>
                      <a:pt x="244543" y="61047"/>
                      <a:pt x="236482" y="63062"/>
                    </a:cubicBezTo>
                    <a:cubicBezTo>
                      <a:pt x="199320" y="72353"/>
                      <a:pt x="181944" y="72151"/>
                      <a:pt x="141889" y="78827"/>
                    </a:cubicBezTo>
                    <a:cubicBezTo>
                      <a:pt x="122384" y="82078"/>
                      <a:pt x="90784" y="88924"/>
                      <a:pt x="70944" y="94593"/>
                    </a:cubicBezTo>
                    <a:cubicBezTo>
                      <a:pt x="62955" y="96876"/>
                      <a:pt x="55179" y="99848"/>
                      <a:pt x="47296" y="102476"/>
                    </a:cubicBezTo>
                    <a:cubicBezTo>
                      <a:pt x="23814" y="137698"/>
                      <a:pt x="16206" y="140123"/>
                      <a:pt x="7882" y="173420"/>
                    </a:cubicBezTo>
                    <a:cubicBezTo>
                      <a:pt x="4633" y="186418"/>
                      <a:pt x="2627" y="199696"/>
                      <a:pt x="0" y="212834"/>
                    </a:cubicBezTo>
                    <a:cubicBezTo>
                      <a:pt x="2627" y="254875"/>
                      <a:pt x="3472" y="297066"/>
                      <a:pt x="7882" y="338958"/>
                    </a:cubicBezTo>
                    <a:cubicBezTo>
                      <a:pt x="11672" y="374965"/>
                      <a:pt x="48451" y="395293"/>
                      <a:pt x="70944" y="417786"/>
                    </a:cubicBezTo>
                    <a:cubicBezTo>
                      <a:pt x="78827" y="425669"/>
                      <a:pt x="83874" y="438371"/>
                      <a:pt x="94593" y="441434"/>
                    </a:cubicBezTo>
                    <a:lnTo>
                      <a:pt x="149772" y="457200"/>
                    </a:lnTo>
                    <a:cubicBezTo>
                      <a:pt x="176533" y="465228"/>
                      <a:pt x="180749" y="470048"/>
                      <a:pt x="212834" y="472965"/>
                    </a:cubicBezTo>
                    <a:cubicBezTo>
                      <a:pt x="257396" y="477016"/>
                      <a:pt x="302227" y="477416"/>
                      <a:pt x="346841" y="480848"/>
                    </a:cubicBezTo>
                    <a:cubicBezTo>
                      <a:pt x="370565" y="482673"/>
                      <a:pt x="394019" y="487599"/>
                      <a:pt x="417786" y="488731"/>
                    </a:cubicBezTo>
                    <a:cubicBezTo>
                      <a:pt x="485105" y="491937"/>
                      <a:pt x="928149" y="503198"/>
                      <a:pt x="977462" y="504496"/>
                    </a:cubicBezTo>
                    <a:cubicBezTo>
                      <a:pt x="1118206" y="484389"/>
                      <a:pt x="914647" y="511980"/>
                      <a:pt x="1158765" y="488731"/>
                    </a:cubicBezTo>
                    <a:cubicBezTo>
                      <a:pt x="1274005" y="477756"/>
                      <a:pt x="1152196" y="471651"/>
                      <a:pt x="1221827" y="465082"/>
                    </a:cubicBez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6B21B23-0FB3-C542-9204-F16C4F9C4797}"/>
                </a:ext>
              </a:extLst>
            </p:cNvPr>
            <p:cNvSpPr txBox="1"/>
            <p:nvPr/>
          </p:nvSpPr>
          <p:spPr>
            <a:xfrm>
              <a:off x="5749549" y="6398179"/>
              <a:ext cx="77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STCF</a:t>
              </a:r>
              <a:endParaRPr kumimoji="1" lang="zh-CN" altLang="en-US" dirty="0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F2A1DC8-C218-C44D-91A0-CF724B17EEAB}"/>
              </a:ext>
            </a:extLst>
          </p:cNvPr>
          <p:cNvGrpSpPr/>
          <p:nvPr/>
        </p:nvGrpSpPr>
        <p:grpSpPr>
          <a:xfrm>
            <a:off x="8217339" y="1914484"/>
            <a:ext cx="3730294" cy="4343183"/>
            <a:chOff x="8367113" y="2402986"/>
            <a:chExt cx="3730294" cy="4343183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7032E4D9-9BE3-F143-A193-3061D85A5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6" t="39655" r="1"/>
            <a:stretch/>
          </p:blipFill>
          <p:spPr>
            <a:xfrm>
              <a:off x="8367113" y="2402986"/>
              <a:ext cx="3730294" cy="3952824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D029B4A-60AA-A041-9A99-DBCC79C6D58B}"/>
                </a:ext>
              </a:extLst>
            </p:cNvPr>
            <p:cNvSpPr txBox="1"/>
            <p:nvPr/>
          </p:nvSpPr>
          <p:spPr>
            <a:xfrm>
              <a:off x="9845339" y="6376837"/>
              <a:ext cx="917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HRRN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5972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ACB3EB9-D3BC-5540-B6EB-5064C9A74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021" y="1608624"/>
            <a:ext cx="4871544" cy="5001338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5F4D209F-EE03-0C44-9849-A6ED0E931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调度部分：测试结果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D4AE1D-57CD-104A-8412-EB9C0A9E2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722" y="465083"/>
            <a:ext cx="3033807" cy="58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11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1311609-4328-354F-8457-CA22B86C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调度部分：测试结果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58F6C19-8F70-BA45-8384-6656E77E7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" t="29770"/>
          <a:stretch/>
        </p:blipFill>
        <p:spPr>
          <a:xfrm>
            <a:off x="852481" y="1612755"/>
            <a:ext cx="2444968" cy="36782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69A5FE-0C9C-9547-B1EB-FD2A79FF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1" y="5290993"/>
            <a:ext cx="8386209" cy="7007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847F5F-253E-084A-8308-A30F2D9141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9" t="12273"/>
          <a:stretch/>
        </p:blipFill>
        <p:spPr>
          <a:xfrm>
            <a:off x="3297449" y="1612755"/>
            <a:ext cx="6374695" cy="36782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F5C574-4DCB-2C42-A546-088BDB927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21" y="5793549"/>
            <a:ext cx="4903989" cy="9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46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844622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F1D92DB-B3AE-D04D-A68A-B3CACCB11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完善了 </a:t>
            </a:r>
            <a:r>
              <a:rPr kumimoji="1" lang="en-US" altLang="zh-CN" dirty="0" err="1"/>
              <a:t>monoRCore</a:t>
            </a:r>
            <a:r>
              <a:rPr kumimoji="1" lang="zh-CN" altLang="en-US" dirty="0"/>
              <a:t> 的调度模块的设计，实现了更多可选择的调度算法，凸显了模块化操作系统的特点和优势</a:t>
            </a:r>
            <a:endParaRPr kumimoji="1" lang="en-US" altLang="zh-CN" dirty="0"/>
          </a:p>
          <a:p>
            <a:r>
              <a:rPr kumimoji="1" lang="zh-CN" altLang="en-US" dirty="0"/>
              <a:t>为 </a:t>
            </a:r>
            <a:r>
              <a:rPr kumimoji="1" lang="en-US" altLang="zh-CN" dirty="0" err="1"/>
              <a:t>monoRCore</a:t>
            </a:r>
            <a:r>
              <a:rPr kumimoji="1" lang="zh-CN" altLang="en-US" dirty="0"/>
              <a:t> 添加了页面置换模块，对 </a:t>
            </a:r>
            <a:r>
              <a:rPr kumimoji="1" lang="en-US" altLang="zh-CN" dirty="0" err="1"/>
              <a:t>monoRCore</a:t>
            </a:r>
            <a:r>
              <a:rPr kumimoji="1" lang="zh-CN" altLang="en-US" dirty="0"/>
              <a:t> 的内核功能作出了重要完善，实现了多种可选的页面置换算法，为使用者提供了丰富的选择</a:t>
            </a:r>
            <a:endParaRPr kumimoji="1" lang="en-US" altLang="zh-CN" dirty="0"/>
          </a:p>
          <a:p>
            <a:r>
              <a:rPr kumimoji="1" lang="zh-CN" altLang="en-US" dirty="0"/>
              <a:t>对两个模块的设计都考虑了可扩展性，方便添加新的调度算法和页面置换算法</a:t>
            </a:r>
            <a:endParaRPr kumimoji="1" lang="en-US" altLang="zh-CN" dirty="0"/>
          </a:p>
          <a:p>
            <a:r>
              <a:rPr kumimoji="1" lang="zh-CN" altLang="en-US" dirty="0"/>
              <a:t>也考虑了可迁移性，模块实现能较为容易的迁移到其他的操作系统中，也能在 </a:t>
            </a:r>
            <a:r>
              <a:rPr kumimoji="1" lang="en-US" altLang="zh-CN" dirty="0" err="1"/>
              <a:t>monoRCore</a:t>
            </a:r>
            <a:r>
              <a:rPr kumimoji="1" lang="zh-CN" altLang="en-US" dirty="0"/>
              <a:t> 的内核功能扩展（</a:t>
            </a:r>
            <a:r>
              <a:rPr kumimoji="1" lang="en-US" altLang="zh-CN" dirty="0"/>
              <a:t>e.g.</a:t>
            </a:r>
            <a:r>
              <a:rPr kumimoji="1" lang="zh-CN" altLang="en-US" dirty="0"/>
              <a:t> 添加驱动支持）时继续使用</a:t>
            </a:r>
            <a:endParaRPr kumimoji="1" lang="en-US" altLang="zh-CN" dirty="0"/>
          </a:p>
          <a:p>
            <a:r>
              <a:rPr kumimoji="1" lang="zh-CN" altLang="en-US" dirty="0"/>
              <a:t>对多种调度算法和页面置换算法进行了测试，确认了实现的正确性，并且展示了各算法的特性、性能表现和参数的选择范围。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2C4F97C-2316-594E-982C-3B42D5DA5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937057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D06B8AA-CA7A-8C42-B072-3794DD9BC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192290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20B5E47-FCCD-9843-B9F4-CECF09D03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完善 </a:t>
            </a:r>
            <a:r>
              <a:rPr lang="en-US" altLang="zh-CN" dirty="0" err="1"/>
              <a:t>rcore</a:t>
            </a:r>
            <a:r>
              <a:rPr lang="en-US" altLang="zh-CN" dirty="0"/>
              <a:t> tutorial</a:t>
            </a:r>
            <a:r>
              <a:rPr lang="zh-CN" altLang="en-US" dirty="0"/>
              <a:t> 模块化（</a:t>
            </a:r>
            <a:r>
              <a:rPr lang="en-US" altLang="zh-CN" dirty="0" err="1"/>
              <a:t>monoRCore</a:t>
            </a:r>
            <a:r>
              <a:rPr lang="zh-CN" altLang="en-US" dirty="0"/>
              <a:t>） 操作系统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修改调度模块，使其能支持各种调度算法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添加页面置换模块，并在模块内实现各种页面置换算法</a:t>
            </a:r>
            <a:endParaRPr kumimoji="1" lang="en-US" altLang="zh-CN" dirty="0"/>
          </a:p>
          <a:p>
            <a:pPr marL="323992" lvl="1" indent="0">
              <a:buNone/>
            </a:pPr>
            <a:endParaRPr kumimoji="1" lang="en-US" altLang="zh-CN" dirty="0"/>
          </a:p>
          <a:p>
            <a:r>
              <a:rPr lang="en-US" altLang="zh-CN" dirty="0" err="1"/>
              <a:t>rcore</a:t>
            </a:r>
            <a:r>
              <a:rPr lang="en-US" altLang="zh-CN" dirty="0"/>
              <a:t> tutorial</a:t>
            </a:r>
            <a:r>
              <a:rPr lang="zh-CN" altLang="en-US" dirty="0"/>
              <a:t> 是操作系统课程使用的教学 </a:t>
            </a:r>
            <a:r>
              <a:rPr lang="en-US" altLang="zh-CN" dirty="0" err="1"/>
              <a:t>os</a:t>
            </a:r>
            <a:r>
              <a:rPr lang="zh-CN" altLang="en-US" dirty="0"/>
              <a:t>，属于非模块化的操作系统</a:t>
            </a:r>
            <a:endParaRPr lang="en-US" altLang="zh-CN" dirty="0"/>
          </a:p>
          <a:p>
            <a:pPr lvl="1"/>
            <a:r>
              <a:rPr lang="zh-CN" altLang="en-US" dirty="0"/>
              <a:t>用 </a:t>
            </a:r>
            <a:r>
              <a:rPr lang="en-US" altLang="zh-CN" dirty="0"/>
              <a:t>rust</a:t>
            </a:r>
            <a:r>
              <a:rPr lang="zh-CN" altLang="en-US" dirty="0"/>
              <a:t> 语言编写，支持 </a:t>
            </a:r>
            <a:r>
              <a:rPr lang="en-US" altLang="zh-CN" dirty="0" err="1"/>
              <a:t>riscv</a:t>
            </a:r>
            <a:r>
              <a:rPr lang="zh-CN" altLang="en-US" dirty="0"/>
              <a:t> 指令集</a:t>
            </a:r>
            <a:endParaRPr lang="en-US" altLang="zh-CN" dirty="0"/>
          </a:p>
          <a:p>
            <a:r>
              <a:rPr lang="en-US" altLang="zh-CN" dirty="0" err="1"/>
              <a:t>monoRCore</a:t>
            </a:r>
            <a:r>
              <a:rPr lang="zh-CN" altLang="en-US" dirty="0"/>
              <a:t> 操作系统</a:t>
            </a:r>
            <a:r>
              <a:rPr kumimoji="1" lang="zh-CN" altLang="en-US" dirty="0"/>
              <a:t>在 </a:t>
            </a:r>
            <a:r>
              <a:rPr lang="en-US" altLang="zh-CN" dirty="0" err="1"/>
              <a:t>rcore</a:t>
            </a:r>
            <a:r>
              <a:rPr lang="en-US" altLang="zh-CN" dirty="0"/>
              <a:t> tutorial</a:t>
            </a:r>
            <a:r>
              <a:rPr lang="zh-CN" altLang="en-US" dirty="0"/>
              <a:t> 的基础上，对 </a:t>
            </a:r>
            <a:r>
              <a:rPr lang="en-US" altLang="zh-CN" dirty="0" err="1"/>
              <a:t>rcore</a:t>
            </a:r>
            <a:r>
              <a:rPr lang="en-US" altLang="zh-CN" dirty="0"/>
              <a:t> tutorial</a:t>
            </a:r>
            <a:r>
              <a:rPr lang="zh-CN" altLang="en-US" dirty="0"/>
              <a:t> 进行了模块化封装</a:t>
            </a: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5F20C5C-BE5B-F640-B2EF-4F848801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课题内容</a:t>
            </a:r>
          </a:p>
        </p:txBody>
      </p:sp>
    </p:spTree>
    <p:extLst>
      <p:ext uri="{BB962C8B-B14F-4D97-AF65-F5344CB8AC3E}">
        <p14:creationId xmlns:p14="http://schemas.microsoft.com/office/powerpoint/2010/main" val="2025576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43E5C7F-B88D-8D47-894D-79CCCD0A0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307" y="2048614"/>
            <a:ext cx="10521387" cy="367830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开题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第二周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阅读 </a:t>
            </a:r>
            <a:r>
              <a:rPr lang="en-US" altLang="zh-CN" dirty="0" err="1"/>
              <a:t>monoRCore</a:t>
            </a:r>
            <a:r>
              <a:rPr lang="zh-CN" altLang="en-US" dirty="0"/>
              <a:t> </a:t>
            </a:r>
            <a:r>
              <a:rPr kumimoji="1" lang="zh-CN" altLang="en-US" dirty="0"/>
              <a:t>和其他前序工作的相关代码，初步设计模块接口和模块接入方案</a:t>
            </a:r>
            <a:endParaRPr kumimoji="1" lang="en-US" altLang="zh-CN" dirty="0"/>
          </a:p>
          <a:p>
            <a:r>
              <a:rPr kumimoji="1" lang="zh-CN" altLang="en-US" dirty="0"/>
              <a:t>第二周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中期前后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完善调度模块</a:t>
            </a:r>
            <a:endParaRPr kumimoji="1" lang="en-US" altLang="zh-CN" dirty="0"/>
          </a:p>
          <a:p>
            <a:r>
              <a:rPr kumimoji="1" lang="zh-CN" altLang="en-US" b="1" dirty="0"/>
              <a:t>中期</a:t>
            </a:r>
            <a:r>
              <a:rPr kumimoji="1" lang="en-US" altLang="zh-CN" b="1" dirty="0"/>
              <a:t>——9</a:t>
            </a:r>
            <a:r>
              <a:rPr kumimoji="1" lang="zh-CN" altLang="en-US" b="1" dirty="0"/>
              <a:t>周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实现页面置换模块</a:t>
            </a:r>
            <a:endParaRPr kumimoji="1" lang="en-US" altLang="zh-CN" dirty="0"/>
          </a:p>
          <a:p>
            <a:r>
              <a:rPr kumimoji="1" lang="en-US" altLang="zh-CN" b="1" dirty="0"/>
              <a:t>9</a:t>
            </a:r>
            <a:r>
              <a:rPr kumimoji="1" lang="zh-CN" altLang="en-US" b="1" dirty="0"/>
              <a:t>周</a:t>
            </a:r>
            <a:r>
              <a:rPr kumimoji="1" lang="en-US" altLang="zh-CN" b="1" dirty="0"/>
              <a:t>——15</a:t>
            </a:r>
            <a:r>
              <a:rPr kumimoji="1" lang="zh-CN" altLang="en-US" b="1" dirty="0"/>
              <a:t>周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完善相关模块的实现，测试各种编译配置下的 </a:t>
            </a:r>
            <a:r>
              <a:rPr kumimoji="1" lang="en-US" altLang="zh-CN" dirty="0" err="1"/>
              <a:t>monoRCore</a:t>
            </a:r>
            <a:r>
              <a:rPr kumimoji="1" lang="zh-CN" altLang="en-US" dirty="0"/>
              <a:t> 在相关测试程序上的表现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撰写论文</a:t>
            </a: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4AC9EC-3C3A-F146-A772-6BB54F63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设计规划</a:t>
            </a:r>
          </a:p>
        </p:txBody>
      </p:sp>
    </p:spTree>
    <p:extLst>
      <p:ext uri="{BB962C8B-B14F-4D97-AF65-F5344CB8AC3E}">
        <p14:creationId xmlns:p14="http://schemas.microsoft.com/office/powerpoint/2010/main" val="3471432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具体工作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4561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AC55762-D222-AA4A-97A5-BB10AEB3B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设计和实现了调度器模块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对外暴露一系列抽象接口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由调度器模块管理调度需要用到的参数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exec</a:t>
            </a:r>
            <a:r>
              <a:rPr kumimoji="1" lang="zh-CN" altLang="en-US" dirty="0"/>
              <a:t> 命令中，传入任务的调度参数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通过编译参数选择调度算法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实现了 </a:t>
            </a:r>
            <a:r>
              <a:rPr kumimoji="1" lang="en-US" altLang="zh-CN" dirty="0"/>
              <a:t>8</a:t>
            </a:r>
            <a:r>
              <a:rPr kumimoji="1" lang="zh-CN" altLang="en-US" dirty="0"/>
              <a:t> 种调度算法，并进行了测试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批处理系统调度算法：最短作业优先（</a:t>
            </a:r>
            <a:r>
              <a:rPr kumimoji="1" lang="en-US" altLang="zh-CN" dirty="0"/>
              <a:t>SJF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最短完成时间优先（</a:t>
            </a:r>
            <a:r>
              <a:rPr kumimoji="1" lang="en-US" altLang="zh-CN" dirty="0"/>
              <a:t>STCF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最高响应比优先调度算法（</a:t>
            </a:r>
            <a:r>
              <a:rPr kumimoji="1" lang="en-US" altLang="zh-CN" dirty="0"/>
              <a:t>HRRN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交互式系统调度算法：多级反馈队列（</a:t>
            </a:r>
            <a:r>
              <a:rPr kumimoji="1" lang="en-US" altLang="zh-CN" dirty="0"/>
              <a:t>MLFQ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</a:t>
            </a:r>
            <a:r>
              <a:rPr kumimoji="1" lang="zh-CN" altLang="en-US" dirty="0"/>
              <a:t>彩票调度（</a:t>
            </a:r>
            <a:r>
              <a:rPr kumimoji="1" lang="en-US" altLang="zh-CN" dirty="0"/>
              <a:t>Lottery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</a:t>
            </a:r>
            <a:r>
              <a:rPr kumimoji="1" lang="zh-CN" altLang="en-US" dirty="0"/>
              <a:t>步长调度（</a:t>
            </a:r>
            <a:r>
              <a:rPr kumimoji="1" lang="en-US" altLang="zh-CN" dirty="0"/>
              <a:t>Stride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实时计算机系统调度算法：单调速率（</a:t>
            </a:r>
            <a:r>
              <a:rPr kumimoji="1" lang="en-US" altLang="zh-CN" dirty="0"/>
              <a:t>RMS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最早截止期限优先（</a:t>
            </a:r>
            <a:r>
              <a:rPr kumimoji="1" lang="en-US" altLang="zh-CN" dirty="0"/>
              <a:t>EDF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524A017A-4509-0744-8011-1E3454F66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具体工作：调度部分</a:t>
            </a:r>
          </a:p>
        </p:txBody>
      </p:sp>
    </p:spTree>
    <p:extLst>
      <p:ext uri="{BB962C8B-B14F-4D97-AF65-F5344CB8AC3E}">
        <p14:creationId xmlns:p14="http://schemas.microsoft.com/office/powerpoint/2010/main" val="224382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716B91C-80E8-4B42-BFEB-F0EB62E79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378" y="2180498"/>
            <a:ext cx="6182278" cy="3678303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内部成员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任务表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调度模块管理的任务信息表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调度队列</a:t>
            </a:r>
            <a:endParaRPr kumimoji="1" lang="en-US" altLang="zh-CN" dirty="0"/>
          </a:p>
          <a:p>
            <a:r>
              <a:rPr kumimoji="1" lang="zh-CN" altLang="en-US" dirty="0"/>
              <a:t>对外接口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任务管理和调度相关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管理：</a:t>
            </a:r>
            <a:r>
              <a:rPr kumimoji="1" lang="en-US" altLang="zh-CN" dirty="0"/>
              <a:t>insert</a:t>
            </a:r>
            <a:r>
              <a:rPr kumimoji="1" lang="zh-CN" altLang="en-US" dirty="0"/>
              <a:t>（加入任务表），</a:t>
            </a:r>
            <a:r>
              <a:rPr kumimoji="1" lang="en-US" altLang="zh-CN" dirty="0" err="1"/>
              <a:t>get_mut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delete</a:t>
            </a:r>
          </a:p>
          <a:p>
            <a:pPr lvl="2"/>
            <a:r>
              <a:rPr kumimoji="1" lang="zh-CN" altLang="en-US" dirty="0"/>
              <a:t>调度：</a:t>
            </a:r>
            <a:r>
              <a:rPr kumimoji="1" lang="en-US" altLang="zh-CN" dirty="0"/>
              <a:t>add</a:t>
            </a:r>
            <a:r>
              <a:rPr kumimoji="1" lang="zh-CN" altLang="en-US" dirty="0"/>
              <a:t>（加入调度队列），</a:t>
            </a:r>
            <a:r>
              <a:rPr kumimoji="1" lang="en-US" altLang="zh-CN" dirty="0"/>
              <a:t>fetch</a:t>
            </a:r>
          </a:p>
          <a:p>
            <a:pPr lvl="1"/>
            <a:r>
              <a:rPr kumimoji="1" lang="zh-CN" altLang="en-US" dirty="0"/>
              <a:t>任务信息更新相关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系统调用钩子：</a:t>
            </a:r>
            <a:r>
              <a:rPr kumimoji="1" lang="en-US" altLang="zh-CN" dirty="0"/>
              <a:t>exec</a:t>
            </a:r>
            <a:r>
              <a:rPr kumimoji="1" lang="zh-CN" altLang="en-US" dirty="0"/>
              <a:t>，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sleep</a:t>
            </a:r>
          </a:p>
          <a:p>
            <a:pPr lvl="2"/>
            <a:r>
              <a:rPr kumimoji="1" lang="zh-CN" altLang="en-US" dirty="0"/>
              <a:t>内核钩子：</a:t>
            </a:r>
            <a:r>
              <a:rPr kumimoji="1" lang="en-US" altLang="zh-CN" dirty="0" err="1"/>
              <a:t>sched_to</a:t>
            </a:r>
            <a:r>
              <a:rPr kumimoji="1" lang="zh-CN" altLang="en-US" dirty="0"/>
              <a:t>（任务开始运行），</a:t>
            </a:r>
            <a:r>
              <a:rPr kumimoji="1" lang="en-US" altLang="zh-CN" dirty="0"/>
              <a:t>suspend</a:t>
            </a:r>
            <a:r>
              <a:rPr kumimoji="1" lang="zh-CN" altLang="en-US" dirty="0"/>
              <a:t>（任务暂时结束运行）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3BD48AD-07F2-A24B-8870-31E7BBB6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调度器模块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01342A8-1AD8-1B42-A74B-152BC7E9E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67"/>
          <a:stretch/>
        </p:blipFill>
        <p:spPr>
          <a:xfrm>
            <a:off x="7437267" y="627172"/>
            <a:ext cx="4120214" cy="9961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54E828-C844-2441-AE7E-9E34EE87E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267" y="3381990"/>
            <a:ext cx="4120214" cy="33134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9140A07-E230-2C46-BF4D-925510779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267" y="1623362"/>
            <a:ext cx="4120214" cy="17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7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75A7B57-D8BE-6648-BD0D-6659F932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调度器模块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87966AB-A70C-0F48-A35E-27EB19DE8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1234" y="1365263"/>
            <a:ext cx="6889532" cy="4691268"/>
          </a:xfrm>
        </p:spPr>
      </p:pic>
    </p:spTree>
    <p:extLst>
      <p:ext uri="{BB962C8B-B14F-4D97-AF65-F5344CB8AC3E}">
        <p14:creationId xmlns:p14="http://schemas.microsoft.com/office/powerpoint/2010/main" val="1052104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91F027F-6460-6D43-AF70-FA05E1662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设计和实现了页面置换模块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三个功能组件：内存页面管理器，外存页面管理器，页面置换处理器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设计模块对外接口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设计页面置换算法的通用抽象接口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通过编译参数选择调度算法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实现了 </a:t>
            </a:r>
            <a:r>
              <a:rPr kumimoji="1" lang="en-US" altLang="zh-CN" dirty="0"/>
              <a:t>5</a:t>
            </a:r>
            <a:r>
              <a:rPr kumimoji="1" lang="zh-CN" altLang="en-US" dirty="0"/>
              <a:t> 种页面置换算法，并进行了测试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局部页面置换算法：先进先出（</a:t>
            </a:r>
            <a:r>
              <a:rPr kumimoji="1" lang="en-US" altLang="zh-CN" dirty="0"/>
              <a:t>FIFO</a:t>
            </a:r>
            <a:r>
              <a:rPr kumimoji="1" lang="zh-CN" altLang="en-US" dirty="0"/>
              <a:t>），时钟算法，改进的时钟算法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全局页面置换算法：缺页率（</a:t>
            </a:r>
            <a:r>
              <a:rPr kumimoji="1" lang="en-US" altLang="zh-CN" dirty="0"/>
              <a:t>PFF</a:t>
            </a:r>
            <a:r>
              <a:rPr kumimoji="1" lang="zh-CN" altLang="en-US" dirty="0"/>
              <a:t>）算法，工作集算法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B3D61AD-C1AA-4242-BBB7-9BB40A25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具体工作：页面置换部分</a:t>
            </a:r>
          </a:p>
        </p:txBody>
      </p:sp>
    </p:spTree>
    <p:extLst>
      <p:ext uri="{BB962C8B-B14F-4D97-AF65-F5344CB8AC3E}">
        <p14:creationId xmlns:p14="http://schemas.microsoft.com/office/powerpoint/2010/main" val="1504263592"/>
      </p:ext>
    </p:extLst>
  </p:cSld>
  <p:clrMapOvr>
    <a:masterClrMapping/>
  </p:clrMapOvr>
</p:sld>
</file>

<file path=ppt/theme/theme1.xml><?xml version="1.0" encoding="utf-8"?>
<a:theme xmlns:a="http://schemas.openxmlformats.org/drawingml/2006/main" name="清华简约主题-扁平-16:9">
  <a:themeElements>
    <a:clrScheme name="自定义 6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5B2F7C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红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12005</TotalTime>
  <Words>1881</Words>
  <Application>Microsoft Macintosh PowerPoint</Application>
  <PresentationFormat>宽屏</PresentationFormat>
  <Paragraphs>213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华文中宋</vt:lpstr>
      <vt:lpstr>Cambria Math</vt:lpstr>
      <vt:lpstr>Gill Sans MT</vt:lpstr>
      <vt:lpstr>Wingdings 2</vt:lpstr>
      <vt:lpstr>清华简约主题-扁平-16:9</vt:lpstr>
      <vt:lpstr>monoRCore模块化操作系统的设计与完善 毕业设计报告</vt:lpstr>
      <vt:lpstr>课题内容</vt:lpstr>
      <vt:lpstr>课题内容</vt:lpstr>
      <vt:lpstr>设计规划</vt:lpstr>
      <vt:lpstr>具体工作</vt:lpstr>
      <vt:lpstr>具体工作：调度部分</vt:lpstr>
      <vt:lpstr>调度器模块</vt:lpstr>
      <vt:lpstr>调度器模块</vt:lpstr>
      <vt:lpstr>具体工作：页面置换部分</vt:lpstr>
      <vt:lpstr>monoRcore 中的虚存管理</vt:lpstr>
      <vt:lpstr>页面置换模块</vt:lpstr>
      <vt:lpstr>页面置换处理器</vt:lpstr>
      <vt:lpstr>页面置换处理器</vt:lpstr>
      <vt:lpstr>页面置换处理器</vt:lpstr>
      <vt:lpstr>页面置换算法</vt:lpstr>
      <vt:lpstr>页面置换算法</vt:lpstr>
      <vt:lpstr>实验结果</vt:lpstr>
      <vt:lpstr>页面置换部分：测试内容</vt:lpstr>
      <vt:lpstr>页面置换部分：测试内容</vt:lpstr>
      <vt:lpstr>页面置换部分：测试结果</vt:lpstr>
      <vt:lpstr>页面置换部分：结果分析</vt:lpstr>
      <vt:lpstr>调度部分：测试内容</vt:lpstr>
      <vt:lpstr>调度部分：测试结果</vt:lpstr>
      <vt:lpstr>调度部分：测试结果</vt:lpstr>
      <vt:lpstr>调度部分：测试结果</vt:lpstr>
      <vt:lpstr>总结</vt:lpstr>
      <vt:lpstr>总结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伟浩</dc:creator>
  <cp:lastModifiedBy>e610</cp:lastModifiedBy>
  <cp:revision>1635</cp:revision>
  <cp:lastPrinted>2020-04-04T02:50:47Z</cp:lastPrinted>
  <dcterms:created xsi:type="dcterms:W3CDTF">2020-01-04T07:43:38Z</dcterms:created>
  <dcterms:modified xsi:type="dcterms:W3CDTF">2023-06-07T01:12:27Z</dcterms:modified>
</cp:coreProperties>
</file>